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9.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10.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51"/>
  </p:notesMasterIdLst>
  <p:sldIdLst>
    <p:sldId id="256" r:id="rId5"/>
    <p:sldId id="257" r:id="rId6"/>
    <p:sldId id="380" r:id="rId7"/>
    <p:sldId id="260" r:id="rId8"/>
    <p:sldId id="261" r:id="rId9"/>
    <p:sldId id="326" r:id="rId10"/>
    <p:sldId id="338" r:id="rId11"/>
    <p:sldId id="266" r:id="rId12"/>
    <p:sldId id="322" r:id="rId13"/>
    <p:sldId id="324" r:id="rId14"/>
    <p:sldId id="323" r:id="rId15"/>
    <p:sldId id="376" r:id="rId16"/>
    <p:sldId id="334" r:id="rId17"/>
    <p:sldId id="335" r:id="rId18"/>
    <p:sldId id="265" r:id="rId19"/>
    <p:sldId id="321" r:id="rId20"/>
    <p:sldId id="320" r:id="rId21"/>
    <p:sldId id="333" r:id="rId22"/>
    <p:sldId id="340" r:id="rId23"/>
    <p:sldId id="358" r:id="rId24"/>
    <p:sldId id="345" r:id="rId25"/>
    <p:sldId id="352" r:id="rId26"/>
    <p:sldId id="353" r:id="rId27"/>
    <p:sldId id="354" r:id="rId28"/>
    <p:sldId id="378" r:id="rId29"/>
    <p:sldId id="276" r:id="rId30"/>
    <p:sldId id="359" r:id="rId31"/>
    <p:sldId id="363" r:id="rId32"/>
    <p:sldId id="365" r:id="rId33"/>
    <p:sldId id="367" r:id="rId34"/>
    <p:sldId id="339" r:id="rId35"/>
    <p:sldId id="346" r:id="rId36"/>
    <p:sldId id="349" r:id="rId37"/>
    <p:sldId id="348" r:id="rId38"/>
    <p:sldId id="373" r:id="rId39"/>
    <p:sldId id="360" r:id="rId40"/>
    <p:sldId id="368" r:id="rId41"/>
    <p:sldId id="362" r:id="rId42"/>
    <p:sldId id="381" r:id="rId43"/>
    <p:sldId id="382" r:id="rId44"/>
    <p:sldId id="355" r:id="rId45"/>
    <p:sldId id="371" r:id="rId46"/>
    <p:sldId id="372" r:id="rId47"/>
    <p:sldId id="374" r:id="rId48"/>
    <p:sldId id="370" r:id="rId49"/>
    <p:sldId id="383" r:id="rId50"/>
  </p:sldIdLst>
  <p:sldSz cx="9144000" cy="5143500" type="screen16x9"/>
  <p:notesSz cx="6858000" cy="9144000"/>
  <p:embeddedFontLst>
    <p:embeddedFont>
      <p:font typeface="Arial Nova" panose="020B0504020202020204" pitchFamily="34" charset="0"/>
      <p:regular r:id="rId52"/>
      <p:bold r:id="rId53"/>
      <p:italic r:id="rId54"/>
      <p:boldItalic r:id="rId55"/>
    </p:embeddedFont>
    <p:embeddedFont>
      <p:font typeface="Calibri" panose="020F0502020204030204" pitchFamily="34" charset="0"/>
      <p:regular r:id="rId56"/>
      <p:bold r:id="rId57"/>
      <p:italic r:id="rId58"/>
      <p:boldItalic r:id="rId59"/>
    </p:embeddedFont>
    <p:embeddedFont>
      <p:font typeface="DM Serif Display" pitchFamily="2" charset="0"/>
      <p:regular r:id="rId60"/>
      <p:italic r:id="rId61"/>
    </p:embeddedFont>
    <p:embeddedFont>
      <p:font typeface="Open Sans" panose="020B0606030504020204" pitchFamily="34" charset="0"/>
      <p:regular r:id="rId62"/>
      <p:bold r:id="rId63"/>
      <p:italic r:id="rId64"/>
      <p:boldItalic r:id="rId65"/>
    </p:embeddedFont>
    <p:embeddedFont>
      <p:font typeface="Open Sans Light" panose="020B0306030504020204" pitchFamily="34" charset="0"/>
      <p:regular r:id="rId66"/>
      <p:bold r:id="rId67"/>
      <p:italic r:id="rId68"/>
      <p:boldItalic r:id="rId69"/>
    </p:embeddedFont>
    <p:embeddedFont>
      <p:font typeface="Roboto"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696CF1-DE64-4F7B-A5C6-2BE3E9CC37E9}">
  <a:tblStyle styleId="{17696CF1-DE64-4F7B-A5C6-2BE3E9CC37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p:scale>
          <a:sx n="159" d="100"/>
          <a:sy n="159" d="100"/>
        </p:scale>
        <p:origin x="82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https://smu-my.sharepoint.com/personal/cedriclim_2022_mqf_smu_edu_sg/Documents/MS%20Financial%20Models/Netflix/NFLX/921074.NFLX.O%20(cedric%20edited).xlsm"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sz="1200" baseline="0"/>
              <a:t>Paying SVOD Subscribers (</a:t>
            </a:r>
            <a:r>
              <a:rPr lang="en-SG" sz="1200" baseline="0" err="1"/>
              <a:t>mn</a:t>
            </a:r>
            <a:r>
              <a:rPr lang="en-SG" sz="1200" baseline="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JP"/>
        </a:p>
      </c:txPr>
    </c:title>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7F8E-451B-A76D-2A93D500E749}"/>
              </c:ext>
            </c:extLst>
          </c:dPt>
          <c:dPt>
            <c:idx val="1"/>
            <c:invertIfNegative val="0"/>
            <c:bubble3D val="0"/>
            <c:spPr>
              <a:solidFill>
                <a:srgbClr val="008000"/>
              </a:solidFill>
              <a:ln>
                <a:noFill/>
              </a:ln>
              <a:effectLst/>
            </c:spPr>
            <c:extLst>
              <c:ext xmlns:c16="http://schemas.microsoft.com/office/drawing/2014/chart" uri="{C3380CC4-5D6E-409C-BE32-E72D297353CC}">
                <c16:uniqueId val="{00000003-7F8E-451B-A76D-2A93D500E749}"/>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7F8E-451B-A76D-2A93D500E749}"/>
              </c:ext>
            </c:extLst>
          </c:dPt>
          <c:dPt>
            <c:idx val="3"/>
            <c:invertIfNegative val="0"/>
            <c:bubble3D val="0"/>
            <c:spPr>
              <a:solidFill>
                <a:srgbClr val="FFC000"/>
              </a:solidFill>
              <a:ln>
                <a:noFill/>
              </a:ln>
              <a:effectLst/>
            </c:spPr>
            <c:extLst>
              <c:ext xmlns:c16="http://schemas.microsoft.com/office/drawing/2014/chart" uri="{C3380CC4-5D6E-409C-BE32-E72D297353CC}">
                <c16:uniqueId val="{00000007-7F8E-451B-A76D-2A93D500E749}"/>
              </c:ext>
            </c:extLst>
          </c:dPt>
          <c:dPt>
            <c:idx val="4"/>
            <c:invertIfNegative val="0"/>
            <c:bubble3D val="0"/>
            <c:spPr>
              <a:solidFill>
                <a:srgbClr val="002060"/>
              </a:solidFill>
              <a:ln>
                <a:noFill/>
              </a:ln>
              <a:effectLst/>
            </c:spPr>
            <c:extLst>
              <c:ext xmlns:c16="http://schemas.microsoft.com/office/drawing/2014/chart" uri="{C3380CC4-5D6E-409C-BE32-E72D297353CC}">
                <c16:uniqueId val="{00000009-7F8E-451B-A76D-2A93D500E749}"/>
              </c:ext>
            </c:extLst>
          </c:dPt>
          <c:dPt>
            <c:idx val="5"/>
            <c:invertIfNegative val="0"/>
            <c:bubble3D val="0"/>
            <c:spPr>
              <a:solidFill>
                <a:srgbClr val="FFFF00"/>
              </a:solidFill>
              <a:ln>
                <a:noFill/>
              </a:ln>
              <a:effectLst/>
            </c:spPr>
            <c:extLst>
              <c:ext xmlns:c16="http://schemas.microsoft.com/office/drawing/2014/chart" uri="{C3380CC4-5D6E-409C-BE32-E72D297353CC}">
                <c16:uniqueId val="{0000000B-7F8E-451B-A76D-2A93D500E749}"/>
              </c:ext>
            </c:extLst>
          </c:dPt>
          <c:dPt>
            <c:idx val="6"/>
            <c:invertIfNegative val="0"/>
            <c:bubble3D val="0"/>
            <c:spPr>
              <a:solidFill>
                <a:srgbClr val="00B0F0"/>
              </a:solidFill>
              <a:ln>
                <a:noFill/>
              </a:ln>
              <a:effectLst/>
            </c:spPr>
            <c:extLst>
              <c:ext xmlns:c16="http://schemas.microsoft.com/office/drawing/2014/chart" uri="{C3380CC4-5D6E-409C-BE32-E72D297353CC}">
                <c16:uniqueId val="{0000000D-7F8E-451B-A76D-2A93D500E749}"/>
              </c:ext>
            </c:extLst>
          </c:dPt>
          <c:dPt>
            <c:idx val="7"/>
            <c:invertIfNegative val="0"/>
            <c:bubble3D val="0"/>
            <c:spPr>
              <a:solidFill>
                <a:srgbClr val="00B050"/>
              </a:solidFill>
              <a:ln>
                <a:noFill/>
              </a:ln>
              <a:effectLst/>
            </c:spPr>
            <c:extLst>
              <c:ext xmlns:c16="http://schemas.microsoft.com/office/drawing/2014/chart" uri="{C3380CC4-5D6E-409C-BE32-E72D297353CC}">
                <c16:uniqueId val="{0000000F-7F8E-451B-A76D-2A93D500E749}"/>
              </c:ext>
            </c:extLst>
          </c:dPt>
          <c:dPt>
            <c:idx val="8"/>
            <c:invertIfNegative val="0"/>
            <c:bubble3D val="0"/>
            <c:spPr>
              <a:solidFill>
                <a:schemeClr val="accent4"/>
              </a:solidFill>
              <a:ln>
                <a:noFill/>
              </a:ln>
              <a:effectLst/>
            </c:spPr>
            <c:extLst>
              <c:ext xmlns:c16="http://schemas.microsoft.com/office/drawing/2014/chart" uri="{C3380CC4-5D6E-409C-BE32-E72D297353CC}">
                <c16:uniqueId val="{00000011-7F8E-451B-A76D-2A93D500E749}"/>
              </c:ext>
            </c:extLst>
          </c:dPt>
          <c:dPt>
            <c:idx val="9"/>
            <c:invertIfNegative val="0"/>
            <c:bubble3D val="0"/>
            <c:spPr>
              <a:solidFill>
                <a:srgbClr val="FF00FF"/>
              </a:solidFill>
              <a:ln>
                <a:noFill/>
              </a:ln>
              <a:effectLst/>
            </c:spPr>
            <c:extLst>
              <c:ext xmlns:c16="http://schemas.microsoft.com/office/drawing/2014/chart" uri="{C3380CC4-5D6E-409C-BE32-E72D297353CC}">
                <c16:uniqueId val="{00000013-7F8E-451B-A76D-2A93D500E749}"/>
              </c:ext>
            </c:extLst>
          </c:dPt>
          <c:dPt>
            <c:idx val="10"/>
            <c:invertIfNegative val="0"/>
            <c:bubble3D val="0"/>
            <c:spPr>
              <a:solidFill>
                <a:srgbClr val="0000FF"/>
              </a:solidFill>
              <a:ln>
                <a:noFill/>
              </a:ln>
              <a:effectLst/>
            </c:spPr>
            <c:extLst>
              <c:ext xmlns:c16="http://schemas.microsoft.com/office/drawing/2014/chart" uri="{C3380CC4-5D6E-409C-BE32-E72D297353CC}">
                <c16:uniqueId val="{00000015-7F8E-451B-A76D-2A93D500E749}"/>
              </c:ext>
            </c:extLst>
          </c:dPt>
          <c:dPt>
            <c:idx val="11"/>
            <c:invertIfNegative val="0"/>
            <c:bubble3D val="0"/>
            <c:spPr>
              <a:solidFill>
                <a:schemeClr val="accent4"/>
              </a:solidFill>
              <a:ln>
                <a:noFill/>
              </a:ln>
              <a:effectLst/>
            </c:spPr>
            <c:extLst>
              <c:ext xmlns:c16="http://schemas.microsoft.com/office/drawing/2014/chart" uri="{C3380CC4-5D6E-409C-BE32-E72D297353CC}">
                <c16:uniqueId val="{00000017-7F8E-451B-A76D-2A93D500E749}"/>
              </c:ext>
            </c:extLst>
          </c:dPt>
          <c:dPt>
            <c:idx val="12"/>
            <c:invertIfNegative val="0"/>
            <c:bubble3D val="0"/>
            <c:spPr>
              <a:solidFill>
                <a:srgbClr val="002060"/>
              </a:solidFill>
              <a:ln>
                <a:noFill/>
              </a:ln>
              <a:effectLst/>
            </c:spPr>
            <c:extLst>
              <c:ext xmlns:c16="http://schemas.microsoft.com/office/drawing/2014/chart" uri="{C3380CC4-5D6E-409C-BE32-E72D297353CC}">
                <c16:uniqueId val="{00000019-7F8E-451B-A76D-2A93D500E749}"/>
              </c:ext>
            </c:extLst>
          </c:dPt>
          <c:dPt>
            <c:idx val="13"/>
            <c:invertIfNegative val="0"/>
            <c:bubble3D val="0"/>
            <c:spPr>
              <a:solidFill>
                <a:schemeClr val="accent6">
                  <a:lumMod val="75000"/>
                </a:schemeClr>
              </a:solidFill>
              <a:ln>
                <a:noFill/>
              </a:ln>
              <a:effectLst/>
            </c:spPr>
            <c:extLst>
              <c:ext xmlns:c16="http://schemas.microsoft.com/office/drawing/2014/chart" uri="{C3380CC4-5D6E-409C-BE32-E72D297353CC}">
                <c16:uniqueId val="{0000001B-7F8E-451B-A76D-2A93D500E749}"/>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Sheet1!$J$12:$J$25</c:f>
              <c:strCache>
                <c:ptCount val="14"/>
                <c:pt idx="0">
                  <c:v>Netflix</c:v>
                </c:pt>
                <c:pt idx="1">
                  <c:v>Amazon Prime Video</c:v>
                </c:pt>
                <c:pt idx="2">
                  <c:v>Disney+</c:v>
                </c:pt>
                <c:pt idx="3">
                  <c:v>Tencent Video</c:v>
                </c:pt>
                <c:pt idx="4">
                  <c:v>IQIYI</c:v>
                </c:pt>
                <c:pt idx="5">
                  <c:v>Youku</c:v>
                </c:pt>
                <c:pt idx="6">
                  <c:v>BHBO/HBO Max</c:v>
                </c:pt>
                <c:pt idx="7">
                  <c:v>Paramount</c:v>
                </c:pt>
                <c:pt idx="8">
                  <c:v>Hulu</c:v>
                </c:pt>
                <c:pt idx="9">
                  <c:v>Apple TV</c:v>
                </c:pt>
                <c:pt idx="10">
                  <c:v>Mango TV</c:v>
                </c:pt>
                <c:pt idx="11">
                  <c:v>Bilibili</c:v>
                </c:pt>
                <c:pt idx="12">
                  <c:v>Discovery+</c:v>
                </c:pt>
                <c:pt idx="13">
                  <c:v>ESPN</c:v>
                </c:pt>
              </c:strCache>
            </c:strRef>
          </c:cat>
          <c:val>
            <c:numRef>
              <c:f>Sheet1!$K$12:$K$25</c:f>
              <c:numCache>
                <c:formatCode>General</c:formatCode>
                <c:ptCount val="14"/>
                <c:pt idx="0">
                  <c:v>223.09</c:v>
                </c:pt>
                <c:pt idx="1">
                  <c:v>200</c:v>
                </c:pt>
                <c:pt idx="2">
                  <c:v>137.69999999999999</c:v>
                </c:pt>
                <c:pt idx="3">
                  <c:v>125</c:v>
                </c:pt>
                <c:pt idx="4">
                  <c:v>103.6</c:v>
                </c:pt>
                <c:pt idx="5">
                  <c:v>100</c:v>
                </c:pt>
                <c:pt idx="6">
                  <c:v>70</c:v>
                </c:pt>
                <c:pt idx="7">
                  <c:v>64</c:v>
                </c:pt>
                <c:pt idx="8">
                  <c:v>43.8</c:v>
                </c:pt>
                <c:pt idx="9">
                  <c:v>40</c:v>
                </c:pt>
                <c:pt idx="10">
                  <c:v>36</c:v>
                </c:pt>
                <c:pt idx="11">
                  <c:v>23.6</c:v>
                </c:pt>
                <c:pt idx="12">
                  <c:v>20</c:v>
                </c:pt>
                <c:pt idx="13">
                  <c:v>17.100000000000001</c:v>
                </c:pt>
              </c:numCache>
            </c:numRef>
          </c:val>
          <c:extLst>
            <c:ext xmlns:c16="http://schemas.microsoft.com/office/drawing/2014/chart" uri="{C3380CC4-5D6E-409C-BE32-E72D297353CC}">
              <c16:uniqueId val="{0000001C-7F8E-451B-A76D-2A93D500E749}"/>
            </c:ext>
          </c:extLst>
        </c:ser>
        <c:dLbls>
          <c:dLblPos val="outEnd"/>
          <c:showLegendKey val="0"/>
          <c:showVal val="1"/>
          <c:showCatName val="0"/>
          <c:showSerName val="0"/>
          <c:showPercent val="0"/>
          <c:showBubbleSize val="0"/>
        </c:dLbls>
        <c:gapWidth val="219"/>
        <c:overlap val="-27"/>
        <c:axId val="1668116016"/>
        <c:axId val="1668101872"/>
      </c:barChart>
      <c:catAx>
        <c:axId val="166811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JP"/>
          </a:p>
        </c:txPr>
        <c:crossAx val="1668101872"/>
        <c:crosses val="autoZero"/>
        <c:auto val="1"/>
        <c:lblAlgn val="ctr"/>
        <c:lblOffset val="100"/>
        <c:noMultiLvlLbl val="0"/>
      </c:catAx>
      <c:valAx>
        <c:axId val="1668101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JP"/>
          </a:p>
        </c:txPr>
        <c:crossAx val="1668116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07:31:59.2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19562 8352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9497 9738 16383 0 0,'0'-1'0'0'0,"1"0"0"0"0,1 0 0 0 0,3 0 0 0 0,7 0 0 0 0,5 0 0 0 0,5-1 0 0 0,2 1 0 0 0,2-1 0 0 0,-1-1 0 0 0,-1 1 0 0 0,-3-1 0 0 0,-2-1 0 0 0,-3 1 0 0 0,-2-1 0 0 0,0 1 0 0 0,-2-1 0 0 0,0 1 0 0 0,-1 0 0 0 0,-3 1 0 0 0,0-1 0 0 0,-3 2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8778 10903 16383 0 0,'0'0'0'0'0,"2"0"0"0"0,3 0 0 0 0,4 0 0 0 0,5 0 0 0 0,2 0 0 0 0,3 0 0 0 0,0 0 0 0 0,0 0 0 0 0,1 0 0 0 0,-1 0 0 0 0,0 0 0 0 0,-1 0 0 0 0,-1 0 0 0 0,-2 0 0 0 0,0 0 0 0 0,-1 0 0 0 0,-2 0 0 0 0,-1 0 0 0 0,-1 0 0 0 0,-2 0 0 0 0,0 0 0 0 0,0 0 0 0 0,2 0 0 0 0,0 0 0 0 0,1 0 0 0 0,1 0 0 0 0,0 0 0 0 0,0 0 0 0 0,0 0 0 0 0,0-1 0 0 0,0-1 0 0 0,0-1 0 0 0,0 0 0 0 0,0 1 0 0 0,-1 0 0 0 0,0 0 0 0 0,-1-1 0 0 0,-1 1 0 0 0,1-1 0 0 0,-1 1 0 0 0,0-1 0 0 0,-1 1 0 0 0,1-1 0 0 0,1 0 0 0 0,-1 0 0 0 0,1 1 0 0 0,1 0 0 0 0,0 0 0 0 0,-1 0 0 0 0,2 1 0 0 0,-1-1 0 0 0,-1 0 0 0 0,1 0 0 0 0,1 1 0 0 0,0 0 0 0 0,0 0 0 0 0,1 1 0 0 0,-1 0 0 0 0,0 0 0 0 0,-1 0 0 0 0,1 0 0 0 0,0 0 0 0 0,0 0 0 0 0,1 0 0 0 0,0 0 0 0 0,1 0 0 0 0,0 0 0 0 0,0 0 0 0 0,1 0 0 0 0,-1 0 0 0 0,1-1 0 0 0,0-1 0 0 0,-1 1 0 0 0,1 0 0 0 0,-1 0 0 0 0,1 1 0 0 0,0 0 0 0 0,-1 0 0 0 0,0 0 0 0 0,0 0 0 0 0,1 0 0 0 0,0 0 0 0 0,-1 0 0 0 0,1 0 0 0 0,1 0 0 0 0,2 0 0 0 0,2 0 0 0 0,0 0 0 0 0,0 0 0 0 0,-1 0 0 0 0,0 0 0 0 0,0 0 0 0 0,0 0 0 0 0,-1 1 0 0 0,0 1 0 0 0,0 0 0 0 0,0 1 0 0 0,-1 0 0 0 0,1 0 0 0 0,-1-1 0 0 0,-1 0 0 0 0,-1-2 0 0 0,-1 1 0 0 0,-2-1 0 0 0,-1 0 0 0 0,-1 0 0 0 0,-1 0 0 0 0,-2-1 0 0 0,2 1 0 0 0,-1 0 0 0 0,-1 0 0 0 0,1 0 0 0 0,-1 0 0 0 0,-1 1 0 0 0,0 0 0 0 0,-1 1 0 0 0,1-1 0 0 0,-1-1 0 0 0,0 1 0 0 0,-1-1 0 0 0,1 0 0 0 0,0 0 0 0 0,-1 0 0 0 0,1 0 0 0 0,0 0 0 0 0,0 0 0 0 0,1 0 0 0 0,-1 0 0 0 0,0 0 0 0 0,0 0 0 0 0,0 0 0 0 0,0 0 0 0 0,1 0 0 0 0,0 0 0 0 0,-1 0 0 0 0,0 0 0 0 0,0 1 0 0 0,0 0 0 0 0,0 1 0 0 0,0-1 0 0 0,1 1 0 0 0,0 0 0 0 0,2 0 0 0 0,1 1 0 0 0,2-1 0 0 0,-1 1 0 0 0,1 1 0 0 0,-2-1 0 0 0,-3 0 0 0 0,-2 1 0 0 0,-1 0 0 0 0,-2 0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8798 11493 16383 0 0,'1'0'0'0'0,"4"0"0"0"0,9 0 0 0 0,13 0 0 0 0,15 0 0 0 0,12 0 0 0 0,8 0 0 0 0,6 0 0 0 0,3 0 0 0 0,0 0 0 0 0,-4 0 0 0 0,-8 0 0 0 0,-6 0 0 0 0,-8 0 0 0 0,-8 0 0 0 0,-6 0 0 0 0,-6 0 0 0 0,-6 0 0 0 0,-4 0 0 0 0,-1 0 0 0 0,-2 0 0 0 0,0 0 0 0 0,0 0 0 0 0,2 0 0 0 0,2 0 0 0 0,2 0 0 0 0,1 0 0 0 0,1 0 0 0 0,0 0 0 0 0,0 0 0 0 0,0 0 0 0 0,0 0 0 0 0,0 0 0 0 0,0 0 0 0 0,0 0 0 0 0,1 0 0 0 0,-1 0 0 0 0,-2 0 0 0 0,-1 0 0 0 0,-1 0 0 0 0,-2 0 0 0 0,-1 0 0 0 0,-2 0 0 0 0,0 0 0 0 0,-1 0 0 0 0,0 0 0 0 0,1 0 0 0 0,1 0 0 0 0,1 0 0 0 0,3 0 0 0 0,3 0 0 0 0,4 0 0 0 0,2 0 0 0 0,0 0 0 0 0,0 0 0 0 0,-2 0 0 0 0,-1 0 0 0 0,-1 0 0 0 0,-2-2 0 0 0,0-1 0 0 0,-1 0 0 0 0,-1 1 0 0 0,-1 0 0 0 0,-1 0 0 0 0,-1 0 0 0 0,-3 1 0 0 0,-1-1 0 0 0,-2 2 0 0 0,-1-1 0 0 0,0 1 0 0 0,0 0 0 0 0,0 0 0 0 0,0 0 0 0 0,2 0 0 0 0,0 0 0 0 0,1 0 0 0 0,-1 0 0 0 0,1 0 0 0 0,0 0 0 0 0,1 0 0 0 0,0 0 0 0 0,0 0 0 0 0,0 0 0 0 0,0 0 0 0 0,-3 0 0 0 0,-3 0 0 0 0,-2 0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7022 13625 16383 0 0,'1'0'0'0'0,"1"0"0"0"0,6 0 0 0 0,7 0 0 0 0,10 0 0 0 0,6 0 0 0 0,6 0 0 0 0,2 0 0 0 0,0 0 0 0 0,-1 0 0 0 0,-2-1 0 0 0,-5 0 0 0 0,-2-1 0 0 0,-5-1 0 0 0,-2 1 0 0 0,-2 0 0 0 0,-2 0 0 0 0,0 0 0 0 0,-2 0 0 0 0,-1 0 0 0 0,0 1 0 0 0,1 1 0 0 0,0-1 0 0 0,1 1 0 0 0,1 0 0 0 0,2 0 0 0 0,-1-2 0 0 0,1 1 0 0 0,-1 0 0 0 0,0 0 0 0 0,-1 1 0 0 0,-2-1 0 0 0,-1 1 0 0 0,-1 0 0 0 0,-1 0 0 0 0,-1 0 0 0 0,0 0 0 0 0,-2 0 0 0 0,-1 0 0 0 0,-1 0 0 0 0,-1 0 0 0 0,0 0 0 0 0,1 0 0 0 0,-2 0 0 0 0,1 0 0 0 0,-1 0 0 0 0,-1 0 0 0 0,0 0 0 0 0,-1 0 0 0 0,-1-1 0 0 0,-2-1 0 0 0,0 0 0 0 0,0 0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6964 14055 16383 0 0,'1'0'0'0'0,"0"0"0"0"0,2-1 0 0 0,4-2 0 0 0,1-1 0 0 0,3-1 0 0 0,1-1 0 0 0,1 1 0 0 0,3-1 0 0 0,0 1 0 0 0,1-1 0 0 0,1 1 0 0 0,0 1 0 0 0,2 0 0 0 0,0 0 0 0 0,0 1 0 0 0,0-1 0 0 0,-1 1 0 0 0,-1 0 0 0 0,-1 0 0 0 0,-1 0 0 0 0,-2 1 0 0 0,0 0 0 0 0,-1 1 0 0 0,-1 1 0 0 0,1 0 0 0 0,0 0 0 0 0,-1 0 0 0 0,1 0 0 0 0,0 0 0 0 0,0 0 0 0 0,0 0 0 0 0,-1 0 0 0 0,1 0 0 0 0,0 0 0 0 0,0 0 0 0 0,0 0 0 0 0,0 0 0 0 0,0 0 0 0 0,2 0 0 0 0,2 0 0 0 0,1 0 0 0 0,1 0 0 0 0,2 0 0 0 0,-1 0 0 0 0,1 0 0 0 0,-2 0 0 0 0,0 0 0 0 0,-3 0 0 0 0,-1 0 0 0 0,-1 0 0 0 0,-3 0 0 0 0,0 0 0 0 0,-1 0 0 0 0,-1 0 0 0 0,-1-1 0 0 0,1 0 0 0 0,0 0 0 0 0,-1 0 0 0 0,1 0 0 0 0,-1 0 0 0 0,0 1 0 0 0,-2 0 0 0 0,0-1 0 0 0,-1 0 0 0 0,0 0 0 0 0,0 0 0 0 0,-1 0 0 0 0,0 1 0 0 0,0-1 0 0 0,0 1 0 0 0,0 0 0 0 0,0 0 0 0 0,0 0 0 0 0,0 0 0 0 0,0 0 0 0 0,1 0 0 0 0,-2 0 0 0 0,1 0 0 0 0,0 0 0 0 0,0 0 0 0 0,0 0 0 0 0,0 0 0 0 0,-1 0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11062 13542 16383 0 0,'0'0'0'0'0,"2"0"0"0"0,1 0 0 0 0,4 0 0 0 0,2 0 0 0 0,4 0 0 0 0,2 0 0 0 0,3 0 0 0 0,3 0 0 0 0,1 0 0 0 0,1 0 0 0 0,-2 0 0 0 0,-1 0 0 0 0,-2 0 0 0 0,0 0 0 0 0,0 0 0 0 0,0 0 0 0 0,-1 0 0 0 0,-1 0 0 0 0,-2 0 0 0 0,0 0 0 0 0,-1 0 0 0 0,0 0 0 0 0,-3 0 0 0 0,0 0 0 0 0,-1 0 0 0 0,-1 0 0 0 0,0 0 0 0 0,0 0 0 0 0,-1 0 0 0 0,2 0 0 0 0,-2 0 0 0 0,1 0 0 0 0,-1 0 0 0 0,-1 0 0 0 0,1 0 0 0 0,0 0 0 0 0,-2 0 0 0 0,1 0 0 0 0,-2 1 0 0 0,0 0 0 0 0,0 1 0 0 0,0-1 0 0 0,-1 1 0 0 0,0 0 0 0 0,-1-1 0 0 0,0 0 0 0 0,1 0 0 0 0,-1-1 0 0 0,1 2 0 0 0,0-1 0 0 0,0 0 0 0 0,1 0 0 0 0,-1-1 0 0 0,0 0 0 0 0,-1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10964 12436 16383 0 0,'1'0'0'0'0,"1"0"0"0"0,4 0 0 0 0,4 0 0 0 0,4-1 0 0 0,2 0 0 0 0,2 0 0 0 0,1-1 0 0 0,0 2 0 0 0,0-1 0 0 0,-1 1 0 0 0,-1-1 0 0 0,-1 1 0 0 0,-2-1 0 0 0,0-1 0 0 0,-1 1 0 0 0,0 0 0 0 0,0 1 0 0 0,-3-1 0 0 0,0 1 0 0 0,-1 0 0 0 0,-1 0 0 0 0,0 0 0 0 0,0-1 0 0 0,-1-1 0 0 0,0 1 0 0 0,-1 0 0 0 0,1 0 0 0 0,-1 1 0 0 0,1 0 0 0 0,0 0 0 0 0,0 0 0 0 0,-1 0 0 0 0,0 0 0 0 0,0 0 0 0 0,0 0 0 0 0,-1 0 0 0 0,0 0 0 0 0,0 0 0 0 0,0 0 0 0 0,1 0 0 0 0,0 0 0 0 0,0 0 0 0 0,1 0 0 0 0,-1 0 0 0 0,1 0 0 0 0,0 0 0 0 0,1 0 0 0 0,-1 0 0 0 0,0 0 0 0 0,0 0 0 0 0,-1 0 0 0 0,1 0 0 0 0,-2 0 0 0 0,1 0 0 0 0,-1 0 0 0 0,0 0 0 0 0,-1 0 0 0 0,0 0 0 0 0,-1 0 0 0 0,1 0 0 0 0,-1 0 0 0 0,1 0 0 0 0,-1 0 0 0 0,1 0 0 0 0,-1 0 0 0 0,1 0 0 0 0,0 0 0 0 0,0 0 0 0 0,0 0 0 0 0,0 0 0 0 0,0 0 0 0 0,0 0 0 0 0,0 0 0 0 0,0 0 0 0 0,-1-2 0 0 0,-1 1 0 0 0,-1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26261 3703 16383 0 0,'1'0'0'0'0,"0"0"0"0"0,3 0 0 0 0,0 0 0 0 0,1 0 0 0 0,1 0 0 0 0,1 0 0 0 0,2 0 0 0 0,0 0 0 0 0,2 0 0 0 0,0 0 0 0 0,1-2 0 0 0,-1 1 0 0 0,0 0 0 0 0,0 0 0 0 0,0 0 0 0 0,0 1 0 0 0,-1 0 0 0 0,2-1 0 0 0,-1 2 0 0 0,3-1 0 0 0,-2 0 0 0 0,0 0 0 0 0,-1 0 0 0 0,-2-1 0 0 0,0 0 0 0 0,0 0 0 0 0,-1 0 0 0 0,1 0 0 0 0,0 0 0 0 0,-1 1 0 0 0,0 0 0 0 0,-2 0 0 0 0,0 0 0 0 0,0 0 0 0 0,-1 0 0 0 0,0 0 0 0 0,0 0 0 0 0,1 0 0 0 0,-1 0 0 0 0,0 0 0 0 0,1 0 0 0 0,0 0 0 0 0,1 0 0 0 0,0 0 0 0 0,0 0 0 0 0,0-1 0 0 0,2 0 0 0 0,-1 0 0 0 0,0-1 0 0 0,0 2 0 0 0,0-1 0 0 0,0 0 0 0 0,1 1 0 0 0,-1 0 0 0 0,0 0 0 0 0,0 0 0 0 0,-1 0 0 0 0,-1 0 0 0 0,0 0 0 0 0,0 1 0 0 0,-1-1 0 0 0,-1 0 0 0 0,1 0 0 0 0,-1 0 0 0 0,0 0 0 0 0,0 0 0 0 0,0 0 0 0 0,1 0 0 0 0,0 0 0 0 0,1 0 0 0 0,-2 0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22936 9729 16383 0 0,'1'0'0'0'0,"0"0"0"0"0,4 0 0 0 0,6 0 0 0 0,7 0 0 0 0,7 0 0 0 0,9 0 0 0 0,9-2 0 0 0,5 0 0 0 0,4 0 0 0 0,0 0 0 0 0,-2-1 0 0 0,-6 1 0 0 0,-7 1 0 0 0,-7 0 0 0 0,-6 1 0 0 0,-6 0 0 0 0,-3 0 0 0 0,-3 0 0 0 0,-2 0 0 0 0,-1 0 0 0 0,-2 0 0 0 0,0 0 0 0 0,-1 0 0 0 0,1 0 0 0 0,0 0 0 0 0,2 0 0 0 0,-1 0 0 0 0,1 0 0 0 0,0 0 0 0 0,-2 0 0 0 0,0 0 0 0 0,-3 0 0 0 0,-2 0 0 0 0,-3 0 0 0 0,-1 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23742 9708 16383 0 0,'0'0'0'0'0,"2"0"0"0"0,3 0 0 0 0,2 0 0 0 0,3 0 0 0 0,2 0 0 0 0,4 0 0 0 0,1-1 0 0 0,3-1 0 0 0,0 1 0 0 0,-1 0 0 0 0,-1 0 0 0 0,-2 0 0 0 0,-1 1 0 0 0,-1 0 0 0 0,-1 0 0 0 0,0 0 0 0 0,0 0 0 0 0,-1 0 0 0 0,0 0 0 0 0,0 0 0 0 0,-1 0 0 0 0,1 0 0 0 0,0 0 0 0 0,-2 0 0 0 0,1 0 0 0 0,0 0 0 0 0,0 0 0 0 0,-1 0 0 0 0,0 0 0 0 0,-1 0 0 0 0,1 1 0 0 0,1 0 0 0 0,-1 0 0 0 0,1 2 0 0 0,-1-1 0 0 0,-1 0 0 0 0,0-1 0 0 0,0 0 0 0 0,0-1 0 0 0,0 1 0 0 0,0 0 0 0 0,0 1 0 0 0,-1-1 0 0 0,-1-1 0 0 0,0 1 0 0 0,-1 1 0 0 0,0-1 0 0 0,0 0 0 0 0,-1 0 0 0 0,0 0 0 0 0,1-1 0 0 0,-1 0 0 0 0,0 0 0 0 0,-1 0 0 0 0,1 0 0 0 0,0 0 0 0 0,-1 0 0 0 0,1 0 0 0 0,-1 0 0 0 0,0 1 0 0 0,1 0 0 0 0,-1 1 0 0 0,1-1 0 0 0,0-1 0 0 0,0 1 0 0 0,-1-1 0 0 0,-1 0 0 0 0,0 1 0 0 0,-1 0 0 0 0,-1 1 0 0 0,0 1 0 0 0,-1 0-16383 0 0,0 0 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07:31:59.2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19650 8229 16383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22898 10284 16383 0 0,'1'0'0'0'0,"1"0"0"0"0,2 0 0 0 0,5 0 0 0 0,5 0 0 0 0,5 1 0 0 0,6 0 0 0 0,5 2 0 0 0,4 2 0 0 0,1 0 0 0 0,1 0 0 0 0,-3 0 0 0 0,-3-1 0 0 0,-2-1 0 0 0,-3 0 0 0 0,-2-1 0 0 0,-1 0 0 0 0,-3 0 0 0 0,0-2 0 0 0,-3 1 0 0 0,0 1 0 0 0,-2-1 0 0 0,-1 0 0 0 0,0 0 0 0 0,0-1 0 0 0,-1 0 0 0 0,1 0 0 0 0,0 1 0 0 0,-1-1 0 0 0,1 1 0 0 0,0 0 0 0 0,0 1 0 0 0,0-2 0 0 0,0 1 0 0 0,1 1 0 0 0,2-1 0 0 0,-1 0 0 0 0,1 1 0 0 0,0 0 0 0 0,-1 0 0 0 0,2-1 0 0 0,-1 0 0 0 0,0 1 0 0 0,-1 0 0 0 0,-1-1 0 0 0,1 0 0 0 0,-1 0 0 0 0,1-1 0 0 0,0 0 0 0 0,0 0 0 0 0,0 0 0 0 0,0 0 0 0 0,1 2 0 0 0,-1-1 0 0 0,0 0 0 0 0,0 0 0 0 0,-1 0 0 0 0,2-1 0 0 0,0 1 0 0 0,-1-1 0 0 0,1 0 0 0 0,-2 0 0 0 0,2-1 0 0 0,-1 1 0 0 0,0 0 0 0 0,0 0 0 0 0,1-1 0 0 0,0-1 0 0 0,0-1 0 0 0,-1 0 0 0 0,-1 0 0 0 0,0-1 0 0 0,-1 1 0 0 0,0 1 0 0 0,-1 0 0 0 0,-1 0 0 0 0,0 0 0 0 0,0 0 0 0 0,-1 1 0 0 0,0-1 0 0 0,-1 0 0 0 0,-1 0 0 0 0,-1 0 0 0 0,-1 0 0 0 0,0 0 0 0 0,-1 0 0 0 0,0 0 0 0 0,-1 0 0 0 0,1 1 0 0 0,0 1 0 0 0,0-1 0 0 0,0 0 0 0 0,-1 0 0 0 0,1-1 0 0 0,-1 2 0 0 0,0-1 0 0 0,0 1 0 0 0,0 0 0 0 0,1 0 0 0 0,0 0 0 0 0,1 0 0 0 0,0 0 0 0 0,0 0 0 0 0,0 0 0 0 0,-1 0 0 0 0,0 0 0 0 0,0 0 0 0 0,-1 0 0 0 0,0 0 0 0 0,-1 0 0 0 0,0 0 0 0 0,1 0 0 0 0,-1 0 0 0 0,1 0 0 0 0,0 0 0 0 0,1 0 0 0 0,0 0 0 0 0,0 0 0 0 0,1 0 0 0 0,0 0 0 0 0,-1-1 0 0 0,0-1 0 0 0,-1 1 0 0 0,-1 0 0 0 0,-2-1 0 0 0,-2 0 0 0 0,-2 1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22884 10830 16383 0 0,'0'0'0'0'0,"2"0"0"0"0,3 0 0 0 0,7 0 0 0 0,8 0 0 0 0,6 0 0 0 0,5 0 0 0 0,5 0 0 0 0,2 0 0 0 0,3 0 0 0 0,1 0 0 0 0,-1 0 0 0 0,-2 0 0 0 0,-3 0 0 0 0,-3 0 0 0 0,-3 0 0 0 0,-2 0 0 0 0,-2 0 0 0 0,-2 0 0 0 0,-2 0 0 0 0,-2 0 0 0 0,-2 0 0 0 0,-1 0 0 0 0,-2 0 0 0 0,-1 0 0 0 0,-1 0 0 0 0,0 0 0 0 0,-1 0 0 0 0,1 0 0 0 0,1 0 0 0 0,0 0 0 0 0,0 0 0 0 0,1 1 0 0 0,0 1 0 0 0,1-1 0 0 0,0 0 0 0 0,0-1 0 0 0,1 1 0 0 0,0-1 0 0 0,1 0 0 0 0,-1 0 0 0 0,-1 0 0 0 0,1 0 0 0 0,0 0 0 0 0,0 0 0 0 0,0 0 0 0 0,0 0 0 0 0,0 0 0 0 0,0 0 0 0 0,-1 0 0 0 0,-1 0 0 0 0,1 0 0 0 0,-1 0 0 0 0,0 0 0 0 0,-1 0 0 0 0,0 0 0 0 0,-1 0 0 0 0,1 0 0 0 0,0 0 0 0 0,1 0 0 0 0,-1 0 0 0 0,-1 0 0 0 0,1 0 0 0 0,-1 0 0 0 0,0 0 0 0 0,0 0 0 0 0,-1 0 0 0 0,1 0 0 0 0,0 0 0 0 0,0 0 0 0 0,-1 0 0 0 0,-1 0 0 0 0,1 0 0 0 0,-1 0 0 0 0,1 0 0 0 0,1 0 0 0 0,-1 0 0 0 0,0 0 0 0 0,-1 0 0 0 0,-1-1 0 0 0,-1 0 0 0 0,-2 0 0 0 0,0 0 0 0 0,-1 0 0 0 0,0 0 0 0 0,-1 1 0 0 0,0 0 0 0 0,-1 0 0 0 0,0 0 0 0 0,0 0 0 0 0,-1 0 0 0 0,1 0 0 0 0,0 0 0 0 0,1 0 0 0 0,-1 0 0 0 0,-1 0 0 0 0,0 0 0 0 0,0 0 0 0 0,0 0 0 0 0,0 0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22883 11460 16383 0 0,'-1'0'0'0'0,"1"0"0"0"0,1 0 0 0 0,4 0 0 0 0,4 0 0 0 0,5 0 0 0 0,5 0 0 0 0,7 0 0 0 0,6 0 0 0 0,8 0 0 0 0,7 0 0 0 0,2 0 0 0 0,1-1 0 0 0,0 0 0 0 0,-2-1 0 0 0,-5 0 0 0 0,-4 0 0 0 0,-4 0 0 0 0,-3 0 0 0 0,-3 1 0 0 0,-2 0 0 0 0,0 0 0 0 0,-1 1 0 0 0,1 0 0 0 0,3 0 0 0 0,1 0 0 0 0,1 0 0 0 0,-1 0 0 0 0,0 0 0 0 0,1 0 0 0 0,-1 0 0 0 0,-1 0 0 0 0,-2 0 0 0 0,0 0 0 0 0,-1 0 0 0 0,-1 0 0 0 0,-2 0 0 0 0,0 0 0 0 0,-2 0 0 0 0,0 0 0 0 0,-1 0 0 0 0,0 0 0 0 0,-1 0 0 0 0,0 0 0 0 0,0 0 0 0 0,-1 0 0 0 0,1 0 0 0 0,0 0 0 0 0,0 0 0 0 0,0 0 0 0 0,0 0 0 0 0,0 0 0 0 0,-2 0 0 0 0,-1 0 0 0 0,-1 0 0 0 0,-2 0 0 0 0,-2 0 0 0 0,-1 0 0 0 0,-1 0 0 0 0,0 0 0 0 0,-2 0 0 0 0,0 0 0 0 0,-3-1 0 0 0,0-1 0 0 0,-1 1 0 0 0,0 0 0 0 0,0 1 0 0 0,0-1 0 0 0,0 1 0 0 0,0 0 0 0 0,-1 0 0 0 0,2 0 0 0 0,-1 0 0 0 0,1 0 0 0 0,0 0 0 0 0,-1 0 0 0 0,-3 0 0 0 0,-4 0 0 0 0,-3 0-16383 0 0,-1 0 16383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24954 12310 16383 0 0,'0'0'0'0'0,"1"0"0"0"0,2 0 0 0 0,4 0 0 0 0,2 0 0 0 0,2 0 0 0 0,3 0 0 0 0,0 0 0 0 0,1 0 0 0 0,-1 0 0 0 0,1 0 0 0 0,-1 0 0 0 0,-1 0 0 0 0,1 0 0 0 0,-1 0 0 0 0,0 0 0 0 0,-1 0 0 0 0,1 0 0 0 0,0 0 0 0 0,0 0 0 0 0,0 0 0 0 0,-1 0 0 0 0,1 0 0 0 0,0 0 0 0 0,0 0 0 0 0,0 0 0 0 0,-1 0 0 0 0,-1 0 0 0 0,-1 0 0 0 0,0 0 0 0 0,-1 0 0 0 0,1 0 0 0 0,1 0 0 0 0,0 0 0 0 0,1 0 0 0 0,0 0 0 0 0,1 0 0 0 0,0 0 0 0 0,0 0 0 0 0,-1 0 0 0 0,0 0 0 0 0,-3 0 0 0 0,-1 0 0 0 0,-2 0 0 0 0,0 0 0 0 0,-1 0 0 0 0,0 0 0 0 0,0 0 0 0 0,0 0 0 0 0,0 0 0 0 0,0 0 0 0 0,0 0 0 0 0,0 0 0 0 0,-1 0 0 0 0,-1 0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25033 13475 16383 0 0,'1'0'0'0'0,"5"0"0"0"0,7 0 0 0 0,12 0 0 0 0,8 0 0 0 0,7 0 0 0 0,0 0 0 0 0,-1 0 0 0 0,-4 0 0 0 0,-4 0 0 0 0,-5 0 0 0 0,-3 0 0 0 0,-5 0 0 0 0,-3 0 0 0 0,-1 0 0 0 0,-1 0 0 0 0,-1 0 0 0 0,-2 0 0 0 0,0 0 0 0 0,-2 0 0 0 0,0 0 0 0 0,0 0 0 0 0,0 0 0 0 0,-1 0 0 0 0,0 0 0 0 0,1 0 0 0 0,0 0 0 0 0,2 0 0 0 0,0 0 0 0 0,1 0 0 0 0,1 0 0 0 0,0 0 0 0 0,-1 1 0 0 0,-1 0 0 0 0,-2 0 0 0 0,-1 0 0 0 0,-1 0 0 0 0,-2 1 0 0 0,0-1 0 0 0,1 0 0 0 0,-1 1 0 0 0,-1-2 0 0 0,1 1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21071 13514 16383 0 0,'1'0'0'0'0,"4"0"0"0"0,10 0 0 0 0,15 0 0 0 0,14 0 0 0 0,11 0 0 0 0,6 0 0 0 0,0 0 0 0 0,-3 0 0 0 0,-7 0 0 0 0,-9 0 0 0 0,-8 0 0 0 0,-5 0 0 0 0,-3 0 0 0 0,-1 0 0 0 0,-3 0 0 0 0,0 0 0 0 0,-2 0 0 0 0,-1 0 0 0 0,-3 0 0 0 0,-1 0 0 0 0,-2 0 0 0 0,-1 0 0 0 0,-1 0 0 0 0,-1 0 0 0 0,-2 0 0 0 0,-1 0 0 0 0,-2 0 0 0 0,0 0 0 0 0,-1 0 0 0 0,0 0 0 0 0,0 0 0 0 0,0 0 0 0 0,-1 0 0 0 0,0 0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20990 14060 16383 0 0,'1'0'0'0'0,"1"0"0"0"0,5 0 0 0 0,3 0 0 0 0,5 0 0 0 0,2 0 0 0 0,3 0 0 0 0,0 0 0 0 0,2 0 0 0 0,-1 0 0 0 0,0 0 0 0 0,0 0 0 0 0,-1 0 0 0 0,-1 0 0 0 0,-1 0 0 0 0,-1 0 0 0 0,0 0 0 0 0,-1 0 0 0 0,0 0 0 0 0,0 0 0 0 0,-1 0 0 0 0,-1 0 0 0 0,0 0 0 0 0,0 0 0 0 0,-1 0 0 0 0,0 0 0 0 0,2 0 0 0 0,-1 0 0 0 0,0 0 0 0 0,1 0 0 0 0,1 0 0 0 0,2 0 0 0 0,2 0 0 0 0,3 0 0 0 0,-1 0 0 0 0,-1 0 0 0 0,-1 0 0 0 0,-2 0 0 0 0,-2 0 0 0 0,-2 0 0 0 0,-1 0 0 0 0,-3 0 0 0 0,0 0 0 0 0,-2 0 0 0 0,-1 0 0 0 0,0 0 0 0 0,0 0 0 0 0,0 0 0 0 0,-1 0 0 0 0,0 0 0 0 0,-1 0 0 0 0,0 0 0 0 0,0 0 0 0 0,0 0 0 0 0,0 0 0 0 0,0 0 0 0 0,0 0 0 0 0,0 0 0 0 0,-1 0 0 0 0,0 0 0 0 0,0 0 0 0 0,0 0 0 0 0,0 0 0 0 0,0 0 0 0 0,1 0 0 0 0,0 0 0 0 0,-1 0 0 0 0,0 0 0 0 0,1 0 0 0 0,0 0 0 0 0,1 0 0 0 0,-1 0 0 0 0,-1 1 0 0 0,0 0 0 0 0,-1 0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34.6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11822 4862 16383 0 0,'2'0'0'0'0,"5"0"0"0"0,9 0 0 0 0,15 0 0 0 0,14 0 0 0 0,7 0 0 0 0,0 0 0 0 0,-4 0 0 0 0,-6 0 0 0 0,-7 0 0 0 0,-6 1 0 0 0,-4 1 0 0 0,-4 1 0 0 0,-1 0 0 0 0,-4 0 0 0 0,-1 1 0 0 0,-2-1 0 0 0,-1 0 0 0 0,-1-1 0 0 0,0 0 0 0 0,0 0 0 0 0,0 0 0 0 0,-2 0 0 0 0,1 1 0 0 0,1-1 0 0 0,1 2 0 0 0,1-1 0 0 0,3 1 0 0 0,2-1 0 0 0,1-1 0 0 0,-1 1 0 0 0,-1-1 0 0 0,0 1 0 0 0,1-1 0 0 0,2 1 0 0 0,1-1 0 0 0,2 1 0 0 0,0 1 0 0 0,0-1 0 0 0,-1 0 0 0 0,-2 0 0 0 0,-3-1 0 0 0,-1 0 0 0 0,-2-2 0 0 0,-1 1 0 0 0,0-1 0 0 0,0 0 0 0 0,-1-1 0 0 0,1 2 0 0 0,-1 0 0 0 0,0 0 0 0 0,0 1 0 0 0,-3 0 0 0 0,-3 0 0 0 0,-2-1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40.3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25817 4743 16383 0 0,'1'0'0'0'0,"5"0"0"0"0,12 0 0 0 0,17 0 0 0 0,15 0 0 0 0,9 0 0 0 0,2 0 0 0 0,-3 0 0 0 0,-8 0 0 0 0,-5 0 0 0 0,-4 0 0 0 0,-3 1 0 0 0,-3 2 0 0 0,0 0 0 0 0,-3 1 0 0 0,1 1 0 0 0,2 0 0 0 0,2 1 0 0 0,0 0 0 0 0,-2 1 0 0 0,-3 0 0 0 0,0 0 0 0 0,-2 1 0 0 0,0-1 0 0 0,-1-1 0 0 0,-2 0 0 0 0,-4-2 0 0 0,-3-1 0 0 0,-3-1 0 0 0,-2 1 0 0 0,-2-1 0 0 0,-1 0 0 0 0,-2 0 0 0 0,-2-1 0 0 0,-3-1 0 0 0,-3 1 0 0 0,-4-1-16383 0 0,-2 0 16383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12237 3975 16383 0 0,'1'0'0'0'0,"1"0"0"0"0,2-2 0 0 0,3 0 0 0 0,2-2 0 0 0,2 0 0 0 0,1 1 0 0 0,1 0 0 0 0,0 1 0 0 0,1-1 0 0 0,-1 1 0 0 0,0 1 0 0 0,1 0 0 0 0,-1 1 0 0 0,0 0 0 0 0,-1 0 0 0 0,0 0 0 0 0,0 0 0 0 0,-1 0 0 0 0,1 0 0 0 0,0 0 0 0 0,-1 0 0 0 0,-1 0 0 0 0,0 0 0 0 0,-1 0 0 0 0,0 0 0 0 0,0 0 0 0 0,-1 0 0 0 0,0 0 0 0 0,0 0 0 0 0,1 0 0 0 0,0 0 0 0 0,1 0 0 0 0,-1 0 0 0 0,1 0 0 0 0,0 0 0 0 0,-1 0 0 0 0,-1 0 0 0 0,-1 0 0 0 0,1 0 0 0 0,0 0 0 0 0,-1 0 0 0 0,1 0 0 0 0,0 0 0 0 0,0 0 0 0 0,0 0 0 0 0,0 0 0 0 0,2 0 0 0 0,0 0 0 0 0,-1 0 0 0 0,0 0 0 0 0,-1 0 0 0 0,-1 0 0 0 0,0 0 0 0 0,0 0 0 0 0,-1 0 0 0 0,-1 0 0 0 0,1 0 0 0 0,-1 0 0 0 0,1 0 0 0 0,0 0 0 0 0,0 0 0 0 0,0 0 0 0 0,-1 0 0 0 0,1 0 0 0 0,-1 0 0 0 0,1 0 0 0 0,-1 0 0 0 0,0 0 0 0 0,-1 0 0 0 0,1 0 0 0 0,-1 0 0 0 0,0 0 0 0 0,0 0 0 0 0,-1 0 0 0 0,1 0 0 0 0,-1 0 0 0 0,0 0 0 0 0,0 0 0 0 0,0 0 0 0 0,0 0 0 0 0,0 0 0 0 0,0 0 0 0 0,0 0 0 0 0,0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05:38:52.7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7056 8444 16383 0 0,'3'0'0'0'0,"6"0"0"0"0,4 0 0 0 0,4-3 0 0 0,2-2 0 0 0,6 0 0 0 0,2 1 0 0 0,0 2 0 0 0,-1 0 0 0 0,-1 1 0 0 0,-1 1 0 0 0,-2 0 0 0 0,0 0 0 0 0,3 0 0 0 0,2 0 0 0 0,-2 1 0 0 0,0-1 0 0 0,-1 0 0 0 0,-1 0 0 0 0,-1 0 0 0 0,0 0 0 0 0,3 0 0 0 0,1 0 0 0 0,0 0 0 0 0,-1 0 0 0 0,-1 0 0 0 0,-1 0 0 0 0,0 0 0 0 0,2 0 0 0 0,1 0 0 0 0,0 0 0 0 0,-1 0 0 0 0,-1 0 0 0 0,-1 0 0 0 0,-1 0 0 0 0,0 0 0 0 0,3 0 0 0 0,1 0 0 0 0,0 3 0 0 0,-1 2 0 0 0,-1 0 0 0 0,-5-1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11894 5115 16383 0 0,'0'0'0'0'0,"3"0"0"0"0,5 0 0 0 0,5 0 0 0 0,7 0 0 0 0,4-2 0 0 0,4 1 0 0 0,4-1 0 0 0,2-1 0 0 0,0 1 0 0 0,1 0 0 0 0,-1-1 0 0 0,-2 1 0 0 0,-2 0 0 0 0,-2 0 0 0 0,-3 0 0 0 0,-3 0 0 0 0,-2 0 0 0 0,-2 0 0 0 0,-2-1 0 0 0,-1 1 0 0 0,0-1 0 0 0,-2 1 0 0 0,0 1 0 0 0,0 0 0 0 0,1 1 0 0 0,0 0 0 0 0,0 0 0 0 0,0 0 0 0 0,0 0 0 0 0,1 0 0 0 0,0 0 0 0 0,-1 0 0 0 0,0 0 0 0 0,0 0 0 0 0,0 0 0 0 0,0 0 0 0 0,1 0 0 0 0,-1 0 0 0 0,0 0 0 0 0,-1 0 0 0 0,1 0 0 0 0,-1 0 0 0 0,-1 0 0 0 0,1 0 0 0 0,0 0 0 0 0,0 0 0 0 0,-1 0 0 0 0,1 0 0 0 0,-2 0 0 0 0,1 0 0 0 0,-1 0 0 0 0,1 0 0 0 0,-1 0 0 0 0,0 0 0 0 0,-1 0 0 0 0,1 0 0 0 0,0 0 0 0 0,0 0 0 0 0,1 0 0 0 0,-1 0 0 0 0,-2 0 0 0 0,-1 0 0 0 0,-1 0 0 0 0,0 0 0 0 0,-1 1 0 0 0,-1 0 0 0 0,0 0 0 0 0,-1 1 0 0 0,0 0 0 0 0,-1 0 0 0 0,0 0 0 0 0,0 0 0 0 0,0 1 0 0 0,-1-1 0 0 0,1 0 0 0 0,-2 0 0 0 0,0-1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8978 10021 16383 0 0,'0'-1'0'0'0,"0"0"0"0"0,4 0 0 0 0,3 0 0 0 0,5 0 0 0 0,7-1 0 0 0,5-1 0 0 0,4-1 0 0 0,2-1 0 0 0,0-1 0 0 0,-1 0 0 0 0,0 0 0 0 0,-2 1 0 0 0,-2 0 0 0 0,0 0 0 0 0,-2 1 0 0 0,-1 0 0 0 0,-2 0 0 0 0,-1 1 0 0 0,-2 0 0 0 0,0 1 0 0 0,0 0 0 0 0,-1 1 0 0 0,-1-1 0 0 0,1 1 0 0 0,-1-1 0 0 0,0 2 0 0 0,-1-1 0 0 0,1 1 0 0 0,0 0 0 0 0,1 0 0 0 0,-1 0 0 0 0,1 0 0 0 0,0 0 0 0 0,0 0 0 0 0,0 0 0 0 0,-1 0 0 0 0,1 0 0 0 0,1 0 0 0 0,0 0 0 0 0,0 0 0 0 0,0 0 0 0 0,0 0 0 0 0,-2 0 0 0 0,0 0 0 0 0,-1 0 0 0 0,-1 0 0 0 0,0 0 0 0 0,0 0 0 0 0,-1-1 0 0 0,1-1 0 0 0,0 1 0 0 0,-1 0 0 0 0,1 0 0 0 0,1 0 0 0 0,0-1 0 0 0,1 1 0 0 0,0 0 0 0 0,0 0 0 0 0,1 0 0 0 0,1 1 0 0 0,0 0 0 0 0,-1-1 0 0 0,1 0 0 0 0,-1-1 0 0 0,0 0 0 0 0,0 0 0 0 0,0 0 0 0 0,1 1 0 0 0,1 0 0 0 0,1 0 0 0 0,0 1 0 0 0,1-1 0 0 0,0 0 0 0 0,-1 0 0 0 0,1 0 0 0 0,-1 0 0 0 0,-1 0 0 0 0,0 1 0 0 0,-2-1 0 0 0,0 0 0 0 0,-2 0 0 0 0,1-1 0 0 0,0 2 0 0 0,0-1 0 0 0,1 1 0 0 0,1-1 0 0 0,0 1 0 0 0,1 0 0 0 0,-1 0 0 0 0,0-1 0 0 0,-2-1 0 0 0,0 1 0 0 0,-1 0 0 0 0,-1 1 0 0 0,-2-1 0 0 0,-1 1 0 0 0,-1 0 0 0 0,-1 0 0 0 0,-1 0 0 0 0,0 0 0 0 0,0 0 0 0 0,0 0 0 0 0,-1 1 0 0 0,0 0 0 0 0,0 2 0 0 0,0-1 0 0 0,-1 2 0 0 0,-1 0 0 0 0,-1 0 0 0 0,-1 2 0 0 0,-2 0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8947 10536 16383 0 0,'0'0'0'0'0,"3"0"0"0"0,4 0 0 0 0,12 0 0 0 0,21 0 0 0 0,22 0 0 0 0,18 0 0 0 0,12 0 0 0 0,0 0 0 0 0,-6 0 0 0 0,-12 0 0 0 0,-15 0 0 0 0,-13 0 0 0 0,-10 0 0 0 0,-8 0 0 0 0,-4 0 0 0 0,-4 0 0 0 0,-2 0 0 0 0,-1 0 0 0 0,0 0 0 0 0,-2 0 0 0 0,1 0 0 0 0,-1 0 0 0 0,0 0 0 0 0,-2 0 0 0 0,1 0 0 0 0,-1 0 0 0 0,0 0 0 0 0,0 0 0 0 0,0 0 0 0 0,1 0 0 0 0,1 0 0 0 0,0 0 0 0 0,0 0 0 0 0,1 0 0 0 0,0 0 0 0 0,0 0 0 0 0,1 0 0 0 0,0 0 0 0 0,0 0 0 0 0,1 0 0 0 0,1 0 0 0 0,1 0 0 0 0,0 0 0 0 0,0 0 0 0 0,1 0 0 0 0,1 0 0 0 0,-1 0 0 0 0,0 0 0 0 0,1 0 0 0 0,-1 0 0 0 0,0 0 0 0 0,2 0 0 0 0,0 0 0 0 0,1 0 0 0 0,0 0 0 0 0,1 0 0 0 0,0 0 0 0 0,-1 0 0 0 0,-1 0 0 0 0,-1 0 0 0 0,0 0 0 0 0,-2 0 0 0 0,-2 0 0 0 0,-2 0 0 0 0,-1 0 0 0 0,-1 0 0 0 0,-1 0 0 0 0,0 0 0 0 0,-1 0 0 0 0,1 0 0 0 0,-1 0 0 0 0,-1 0 0 0 0,-2 0 0 0 0,-1 0 0 0 0,-1 0 0 0 0,-1 0 0 0 0,-1 0 0 0 0,0 0 0 0 0,-1 0 0 0 0,-1 0 0 0 0,0 0 0 0 0,-2 0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8925 11079 16383 0 0,'0'0'0'0'0,"5"0"0"0"0,7 0 0 0 0,10 0 0 0 0,8 0 0 0 0,5 0 0 0 0,3 0 0 0 0,2 0 0 0 0,0 0 0 0 0,-1 0 0 0 0,-2 0 0 0 0,-3-1 0 0 0,-4-1 0 0 0,-1-1 0 0 0,-1 1 0 0 0,-1-1 0 0 0,0 0 0 0 0,0 0 0 0 0,0 1 0 0 0,0 1 0 0 0,1 0 0 0 0,-1 1 0 0 0,-1 0 0 0 0,-2-1 0 0 0,-3 0 0 0 0,0 0 0 0 0,-2 0 0 0 0,1 0 0 0 0,-1 1 0 0 0,0-1 0 0 0,1 1 0 0 0,1 0 0 0 0,3 0 0 0 0,2 0 0 0 0,1 0 0 0 0,1 0 0 0 0,0 0 0 0 0,1 0 0 0 0,0 0 0 0 0,0 0 0 0 0,0 0 0 0 0,0 0 0 0 0,-1 0 0 0 0,1 0 0 0 0,-1 0 0 0 0,-2 0 0 0 0,-2 0 0 0 0,0 0 0 0 0,-2 0 0 0 0,0 0 0 0 0,-1 0 0 0 0,0 0 0 0 0,0 0 0 0 0,0 0 0 0 0,2 0 0 0 0,2 0 0 0 0,1 1 0 0 0,2 0 0 0 0,0 1 0 0 0,0-1 0 0 0,1 0 0 0 0,-2 0 0 0 0,0-1 0 0 0,-2 0 0 0 0,-2 0 0 0 0,-3 0 0 0 0,-2 0 0 0 0,-3 0 0 0 0,-4 0 0 0 0,-2 0 0 0 0,-2 0 0 0 0,-1 0 0 0 0,0 0 0 0 0,-1 0 0 0 0,-1 0 0 0 0,1 0 0 0 0,0 0 0 0 0,0 0 0 0 0,0 0 0 0 0,1 2 0 0 0,-1-1 0 0 0,1 0 0 0 0,-1 0 0 0 0,-1 0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8933 11705 16383 0 0,'1'0'0'0'0,"1"0"0"0"0,4 0 0 0 0,10 0 0 0 0,19 0 0 0 0,23 0 0 0 0,21 0 0 0 0,15 0 0 0 0,6 0 0 0 0,-6 0 0 0 0,-12 0 0 0 0,-14 0 0 0 0,-15 0 0 0 0,-11 0 0 0 0,-9 0 0 0 0,-8 0 0 0 0,-5 0 0 0 0,-3 0 0 0 0,-2 0 0 0 0,1 0 0 0 0,0 0 0 0 0,1 0 0 0 0,2-1 0 0 0,2-1 0 0 0,0-1 0 0 0,1 1 0 0 0,2-1 0 0 0,0 1 0 0 0,1 1 0 0 0,1 1 0 0 0,1 0 0 0 0,1 0 0 0 0,-1 0 0 0 0,0 0 0 0 0,-2 0 0 0 0,0 0 0 0 0,-2 0 0 0 0,1 0 0 0 0,0 0 0 0 0,0 0 0 0 0,0 0 0 0 0,0 0 0 0 0,-2 0 0 0 0,0 0 0 0 0,-1 0 0 0 0,-1-1 0 0 0,0-1 0 0 0,1 0 0 0 0,0 0 0 0 0,1 0 0 0 0,-1 0 0 0 0,0 1 0 0 0,-2 0 0 0 0,-2 1 0 0 0,-2-1 0 0 0,-1 1 0 0 0,0-1 0 0 0,-1-1 0 0 0,-1 1 0 0 0,1 0 0 0 0,-1 1 0 0 0,-1-1 0 0 0,-1 1 0 0 0,-2 0 0 0 0,-1 0 0 0 0,0 0 0 0 0,-2 0 0 0 0,1 0 0 0 0,-1-1 0 0 0,0 0 0 0 0,1-1 0 0 0,-1 0 0 0 0,1 0 0 0 0,-2 0 0 0 0,0 0 0 0 0,-1 0 0 0 0,0 0 0 0 0,-1 1 0 0 0,1 1 0 0 0,-1-1 0 0 0,1 1 0 0 0,0 0 0 0 0,0 0 0 0 0,0 1 0 0 0,1-1 0 0 0,0 0 0 0 0,1 0 0 0 0,0 0 0 0 0,1 0 0 0 0,-1 0 0 0 0,-2 0 0 0 0,-1 0-16383 0 0,-3 0 16383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6942 13744 16383 0 0,'1'0'0'0'0,"3"0"0"0"0,4 0 0 0 0,6 0 0 0 0,7 0 0 0 0,5 0 0 0 0,5-1 0 0 0,3-1 0 0 0,2 1 0 0 0,2-1 0 0 0,1-1 0 0 0,-1 0 0 0 0,-2 0 0 0 0,-2 0 0 0 0,-4-1 0 0 0,-2 1 0 0 0,-4 0 0 0 0,-3 0 0 0 0,0 1 0 0 0,-2 0 0 0 0,0 2 0 0 0,-1-1 0 0 0,0 1 0 0 0,-1-1 0 0 0,0 0 0 0 0,-1-1 0 0 0,-1 1 0 0 0,0 1 0 0 0,0-1 0 0 0,-1 1 0 0 0,1 0 0 0 0,-2 0 0 0 0,1 0 0 0 0,-1 0 0 0 0,-1 0 0 0 0,-1 0 0 0 0,1 0 0 0 0,-1 0 0 0 0,0 0 0 0 0,-1 0 0 0 0,1 0 0 0 0,-1 0 0 0 0,-1 0 0 0 0,1 0 0 0 0,-1 0 0 0 0,1 0 0 0 0,1 0 0 0 0,-2 0 0 0 0,0 0 0 0 0,-3 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6863 14285 16383 0 0,'0'0'0'0'0,"2"0"0"0"0,2 0 0 0 0,5 0 0 0 0,5 0 0 0 0,7-2 0 0 0,6 0 0 0 0,7-1 0 0 0,5-1 0 0 0,3 1 0 0 0,0-1 0 0 0,0 0 0 0 0,2-1 0 0 0,-1-1 0 0 0,-1 1 0 0 0,-5-1 0 0 0,-4 1 0 0 0,-6 1 0 0 0,-4 0 0 0 0,-5 1 0 0 0,-2 1 0 0 0,-2 1 0 0 0,-2-1 0 0 0,-1 1 0 0 0,-1-1 0 0 0,-1 2 0 0 0,1-1 0 0 0,1 1 0 0 0,0 0 0 0 0,2 0 0 0 0,0 0 0 0 0,1 0 0 0 0,2-1 0 0 0,2-1 0 0 0,0 1 0 0 0,2 0 0 0 0,-1 0 0 0 0,0 0 0 0 0,1 1 0 0 0,0 0 0 0 0,0-1 0 0 0,-1 0 0 0 0,-1 0 0 0 0,-2 0 0 0 0,-2 0 0 0 0,-2 0 0 0 0,-2 1 0 0 0,-2 0 0 0 0,-1 0 0 0 0,-2 0 0 0 0,0 0 0 0 0,0 0 0 0 0,0 0 0 0 0,1 0 0 0 0,1 0 0 0 0,-1 0 0 0 0,1 0 0 0 0,-1 0 0 0 0,1 0 0 0 0,-1 0 0 0 0,0 0 0 0 0,-1 0 0 0 0,-1 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11064 13711 16383 0 0,'-1'0'0'0'0,"1"0"0"0"0,3 0 0 0 0,4 0 0 0 0,6 0 0 0 0,9 0 0 0 0,8 0 0 0 0,6 0 0 0 0,3 0 0 0 0,2 0 0 0 0,-2 0 0 0 0,-4 0 0 0 0,-3 0 0 0 0,-5 0 0 0 0,-4 0 0 0 0,-4 0 0 0 0,-2 0 0 0 0,-2 0 0 0 0,-2 0 0 0 0,-3 0 0 0 0,0 0 0 0 0,-2 0 0 0 0,0 0 0 0 0,0 0 0 0 0,-1 0 0 0 0,1 0 0 0 0,0 0 0 0 0,0 0 0 0 0,0 0 0 0 0,0 0 0 0 0,0 0 0 0 0,0 0 0 0 0,-1 0 0 0 0,0 0 0 0 0,-1 0 0 0 0,0 0 0 0 0,-1 0 0 0 0,-1 0 0 0 0,0 0 0 0 0,-1 0 0 0 0,-1 0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10969 12625 16383 0 0,'0'0'0'0'0,"0"0"0"0"0,2 0 0 0 0,5 0 0 0 0,6 0 0 0 0,6 0 0 0 0,7 0 0 0 0,5 0 0 0 0,3 0 0 0 0,-1 0 0 0 0,-1 0 0 0 0,-5 0 0 0 0,-2 0 0 0 0,-4 0 0 0 0,-3 0 0 0 0,-1 0 0 0 0,-2 0 0 0 0,-2 0 0 0 0,1 0 0 0 0,-2 0 0 0 0,-1 0 0 0 0,-2 0 0 0 0,0 0 0 0 0,0 0 0 0 0,-1 0 0 0 0,1 0 0 0 0,-1 0 0 0 0,-1 0 0 0 0,0 0 0 0 0,0 0 0 0 0,0 0 0 0 0,1 0 0 0 0,-1 0 0 0 0,2 0 0 0 0,0 0 0 0 0,1 0 0 0 0,-1 0 0 0 0,1 0 0 0 0,0 0 0 0 0,-1 0 0 0 0,1 0 0 0 0,-1 0 0 0 0,1 0 0 0 0,-1 0 0 0 0,0 0 0 0 0,-1 0 0 0 0,-1 0 0 0 0,0 0 0 0 0,0 0 0 0 0,-1 0 0 0 0,2 0 0 0 0,-1 0 0 0 0,1 0 0 0 0,1 0 0 0 0,-1 0 0 0 0,-1 0 0 0 0,0 0 0 0 0,0 0 0 0 0,-2 0 0 0 0,0 1 0 0 0,-2 0 0 0 0,0 0 0 0 0,-2 0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53.6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9436 10019 16383 0 0,'0'0'0'0'0,"3"0"0"0"0,6 0 0 0 0,8 0 0 0 0,10 0 0 0 0,11 0 0 0 0,8 0 0 0 0,5 0 0 0 0,4 0 0 0 0,-1 0 0 0 0,-5 0 0 0 0,-7 0 0 0 0,-5 0 0 0 0,-7 0 0 0 0,-3 0 0 0 0,-3 0 0 0 0,0 0 0 0 0,1 0 0 0 0,-1 0 0 0 0,1 0 0 0 0,1 0 0 0 0,0 0 0 0 0,0 0 0 0 0,-1 0 0 0 0,-2 0 0 0 0,0 0 0 0 0,0 0 0 0 0,-1 0 0 0 0,-2 0 0 0 0,-1 0 0 0 0,-2 0 0 0 0,-1 0 0 0 0,-2 0 0 0 0,0 0 0 0 0,-1 0 0 0 0,-1 0 0 0 0,1 0 0 0 0,0 0 0 0 0,1 0 0 0 0,1 0 0 0 0,2 0 0 0 0,0 0 0 0 0,2 0 0 0 0,1 0 0 0 0,1 0 0 0 0,2 0 0 0 0,1 0 0 0 0,1 0 0 0 0,1 0 0 0 0,-1 0 0 0 0,0 0 0 0 0,-1 0 0 0 0,0 0 0 0 0,1 0 0 0 0,0 0 0 0 0,1 0 0 0 0,1 0 0 0 0,1 0 0 0 0,-2 0 0 0 0,0 0 0 0 0,-2 0 0 0 0,-1 0 0 0 0,-4 0 0 0 0,-2 0 0 0 0,-1 0 0 0 0,0 0 0 0 0,-2 0 0 0 0,0 0 0 0 0,0 0 0 0 0,-1 0 0 0 0,-1 0 0 0 0,-2 0 0 0 0,-2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05:38:53.2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17251 8321 16383 0 0,'3'0'0'0'0,"6"0"0"0"0,4 0 0 0 0,4 0 0 0 0,2 0 0 0 0,3 0 0 0 0,0 0 0 0 0,0 0 0 0 0,4 0 0 0 0,1 0 0 0 0,0 0 0 0 0,-2 0 0 0 0,0-4 0 0 0,-2-1 0 0 0,-1 1 0 0 0,0 0 0 0 0,-1 1 0 0 0,1 2 0 0 0,-1 0 0 0 0,0 0 0 0 0,0 1 0 0 0,1 0 0 0 0,-1 1 0 0 0,0-1 0 0 0,5 0 0 0 0,0 0 0 0 0,0 0 0 0 0,-1 0 0 0 0,-1 0 0 0 0,-1 0 0 0 0,0 0 0 0 0,-1 0 0 0 0,3 0 0 0 0,1 0 0 0 0,0 0 0 0 0,-1 0 0 0 0,-1 0 0 0 0,-1 0 0 0 0,-1 0 0 0 0,0 0 0 0 0,-1 0 0 0 0,0 0 0 0 0,-3 4 0 0 0,-2 1 0 0 0,1-1 0 0 0,1 0 0 0 0,0-1 0 0 0,-2-2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55.1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9377 10540 16383 0 0,'2'0'0'0'0,"5"0"0"0"0,12 0 0 0 0,21 0 0 0 0,23 0 0 0 0,23 0 0 0 0,16 0 0 0 0,5 0 0 0 0,-5 0 0 0 0,-13 0 0 0 0,-16 0 0 0 0,-13 0 0 0 0,-12 0 0 0 0,-7 0 0 0 0,-5 0 0 0 0,-5 0 0 0 0,-2 0 0 0 0,-3 0 0 0 0,-3 0 0 0 0,0 0 0 0 0,-2 0 0 0 0,-1 0 0 0 0,1 0 0 0 0,1 0 0 0 0,1 0 0 0 0,0 0 0 0 0,2 0 0 0 0,0 0 0 0 0,0 0 0 0 0,-1 0 0 0 0,-1 0 0 0 0,-1 0 0 0 0,-1 0 0 0 0,0 0 0 0 0,1 0 0 0 0,2 0 0 0 0,0 0 0 0 0,2 0 0 0 0,5 0 0 0 0,5 0 0 0 0,8 0 0 0 0,7 0 0 0 0,4 0 0 0 0,0 1 0 0 0,-7 0 0 0 0,-7 0 0 0 0,-12 1 0 0 0,-10 0 0 0 0,-9 0 0 0 0,-7-1 0 0 0,-4 1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57.08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9421 11081 16383 0 0,'1'0'0'0'0,"5"0"0"0"0,13 0 0 0 0,20 0 0 0 0,23 0 0 0 0,19 0 0 0 0,10 1 0 0 0,1 1 0 0 0,-7 2 0 0 0,-14-1 0 0 0,-16 0 0 0 0,-12-1 0 0 0,-11-1 0 0 0,-5 0 0 0 0,-4-1 0 0 0,-2 0 0 0 0,0 0 0 0 0,3 0 0 0 0,1 0 0 0 0,3 0 0 0 0,3 0 0 0 0,1-1 0 0 0,2 1 0 0 0,0-1 0 0 0,-1-1 0 0 0,0-1 0 0 0,-2 1 0 0 0,-1 0 0 0 0,-2 0 0 0 0,0 1 0 0 0,-2 0 0 0 0,1 1 0 0 0,1 0 0 0 0,0 0 0 0 0,2 0 0 0 0,-1 1 0 0 0,0-1 0 0 0,-1 0 0 0 0,0 0 0 0 0,1 0 0 0 0,1 0 0 0 0,-1 0 0 0 0,-1 0 0 0 0,-4 0 0 0 0,-1 0 0 0 0,-1 0 0 0 0,0 0 0 0 0,0 0 0 0 0,1 2 0 0 0,0-1 0 0 0,-1 1 0 0 0,-3 0 0 0 0,-2 0 0 0 0,-3-1 0 0 0,-4 0 0 0 0,-4 0 0 0 0,-4 0 0 0 0,-3-1 0 0 0,-1 0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1:07.01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9424 11678 16383 0 0,'0'0'0'0'0,"5"0"0"0"0,11 0 0 0 0,16 0 0 0 0,18 0 0 0 0,14-1 0 0 0,8-1 0 0 0,2-1 0 0 0,-1-1 0 0 0,0 1 0 0 0,-2 1 0 0 0,-3-1 0 0 0,-6 0 0 0 0,-10 1 0 0 0,-9 0 0 0 0,-9 0 0 0 0,-8 0 0 0 0,-4 1 0 0 0,-2 0 0 0 0,0 1 0 0 0,1-1 0 0 0,4 1 0 0 0,4 0 0 0 0,6 0 0 0 0,5 1 0 0 0,5-1 0 0 0,3 0 0 0 0,1 0 0 0 0,-3 0 0 0 0,-5 0 0 0 0,-5 0 0 0 0,-7 0 0 0 0,-4 0 0 0 0,-5 0 0 0 0,-3 0 0 0 0,-2 0 0 0 0,-2 0 0 0 0,-1 0 0 0 0,0 0 0 0 0,0 0 0 0 0,1 0 0 0 0,2 0 0 0 0,0 0 0 0 0,2 0 0 0 0,0 0 0 0 0,-2 0 0 0 0,-2 0 0 0 0,-2 0 0 0 0,-1 0 0 0 0,-2 0 0 0 0,0 0 0 0 0,-1 0 0 0 0,-2 0 0 0 0,1 0 0 0 0,-1 0 0 0 0,0 0 0 0 0,0 0 0 0 0,0 0 0 0 0,1 0 0 0 0,1 0 0 0 0,1 0 0 0 0,0 0 0 0 0,1 0 0 0 0,2 0 0 0 0,0 0 0 0 0,-1 0 0 0 0,-2 0 0 0 0,-1 0 0 0 0,-3 0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1:07.0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22552 9988 16383 0 0,'-1'0'0'0'0,"1"0"0"0"0,5 0 0 0 0,13 0 0 0 0,17 0 0 0 0,16 0 0 0 0,8 0 0 0 0,2 0 0 0 0,-3 0 0 0 0,-4 0 0 0 0,-7 0 0 0 0,-3 1 0 0 0,-3 0 0 0 0,-1 2 0 0 0,2 2 0 0 0,2 2 0 0 0,2 2 0 0 0,0 1 0 0 0,-1 0 0 0 0,-3 0 0 0 0,-3 1 0 0 0,-6-2 0 0 0,-3-1 0 0 0,-4 0 0 0 0,-2-2 0 0 0,0 0 0 0 0,-1 0 0 0 0,1-2 0 0 0,-1 0 0 0 0,1-2 0 0 0,0-1 0 0 0,-1 0 0 0 0,0-1 0 0 0,-1 0 0 0 0,-1 0 0 0 0,-1-1 0 0 0,-1 1 0 0 0,1 0 0 0 0,-1 0 0 0 0,1 0 0 0 0,-1 0 0 0 0,-1 0 0 0 0,0 0 0 0 0,-1 0 0 0 0,-2 0 0 0 0,-1 0 0 0 0,0 0 0 0 0,-1 0 0 0 0,1 0 0 0 0,0 0 0 0 0,1 0 0 0 0,-1-1 0 0 0,-1-1 0 0 0,1-1 0 0 0,-1-1 0 0 0,0 1 0 0 0,-1-1 0 0 0,0 0 0 0 0,-1 0 0 0 0,-1 0 0 0 0,0 1 0 0 0,-1 0 0 0 0,-1 1 0 0 0,0 2 0 0 0,0-1 0 0 0,0 1 0 0 0,0 0 0 0 0,0 0 0 0 0,0-1 0 0 0,-1 0 0 0 0,1 0 0 0 0,-2 0 0 0 0,-1 0 0 0 0,-1 1 0 0 0,-3-1 0 0 0,-1 1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1:09.2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22587 10525 16383 0 0,'1'0'0'0'0,"3"0"0"0"0,5 0 0 0 0,6 0 0 0 0,8 0 0 0 0,7 0 0 0 0,8 0 0 0 0,12 1 0 0 0,14 1 0 0 0,14 3 0 0 0,9 0 0 0 0,6 1 0 0 0,-1-1 0 0 0,-5 0 0 0 0,-10-2 0 0 0,-11 1 0 0 0,-8-1 0 0 0,-6 0 0 0 0,-6 0 0 0 0,-5 1 0 0 0,-6-1 0 0 0,-3-1 0 0 0,-4 0 0 0 0,-2-1 0 0 0,-2-1 0 0 0,0 0 0 0 0,-1 0 0 0 0,1 1 0 0 0,1 0 0 0 0,1 0 0 0 0,-1 0 0 0 0,-1 0 0 0 0,-1 0 0 0 0,0-1 0 0 0,-2 0 0 0 0,-1 1 0 0 0,-1 0 0 0 0,-1 1 0 0 0,-1-1 0 0 0,-1 0 0 0 0,1 0 0 0 0,0 0 0 0 0,-2 1 0 0 0,-1-1 0 0 0,0 0 0 0 0,0-1 0 0 0,-1 1 0 0 0,-1-1 0 0 0,1 0 0 0 0,-1 2 0 0 0,-1-1 0 0 0,-2 0 0 0 0,-3 0 0 0 0,-1-1 0 0 0,0 1 0 0 0,-2-1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1:11.13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22550 11057 16383 0 0,'1'0'0'0'0,"6"0"0"0"0,14 0 0 0 0,22 0 0 0 0,23 0 0 0 0,21 0 0 0 0,14 0 0 0 0,7 1 0 0 0,1 0 0 0 0,-5 0 0 0 0,-9 2 0 0 0,-14 0 0 0 0,-15 0 0 0 0,-15-1 0 0 0,-12 0 0 0 0,-8-1 0 0 0,-7-1 0 0 0,-4 1 0 0 0,-1-1 0 0 0,0 0 0 0 0,3-1 0 0 0,5 1 0 0 0,5 0 0 0 0,5 0 0 0 0,1 0 0 0 0,2 0 0 0 0,-1 0 0 0 0,-1 0 0 0 0,-2 0 0 0 0,-2 0 0 0 0,-2 0 0 0 0,-2 0 0 0 0,-1 0 0 0 0,0 0 0 0 0,-1 0 0 0 0,-1 0 0 0 0,-2 0 0 0 0,-2 0 0 0 0,-3 0 0 0 0,-2 0 0 0 0,-3 0 0 0 0,-2 0 0 0 0,-2 0 0 0 0,-3 0 0 0 0,0 0 0 0 0,-2 0 0 0 0,1 0 0 0 0,-1 0 0 0 0,0 0 0 0 0,-1 0 0 0 0,1 0 0 0 0,-1 0 0 0 0,0 0 0 0 0,-1 0 0 0 0,-2 0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1:17.2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22558 11617 16383 0 0,'-1'0'0'0'0,"1"0"0"0"0,5 0 0 0 0,13 0 0 0 0,17 0 0 0 0,19 0 0 0 0,18 0 0 0 0,12 0 0 0 0,9 0 0 0 0,5 0 0 0 0,2 0 0 0 0,-4 0 0 0 0,-9 0 0 0 0,-12 0 0 0 0,-12 0 0 0 0,-13 0 0 0 0,-9 0 0 0 0,-10 0 0 0 0,-5 0 0 0 0,-4 0 0 0 0,-1 0 0 0 0,1 0 0 0 0,0 1 0 0 0,3 1 0 0 0,3 2 0 0 0,2 0 0 0 0,2 1 0 0 0,1 0 0 0 0,0 0 0 0 0,-1 1 0 0 0,-2 0 0 0 0,-1-1 0 0 0,0 0 0 0 0,0 0 0 0 0,0-1 0 0 0,-4 0 0 0 0,-3-1 0 0 0,-3-1 0 0 0,-3-1 0 0 0,-2 0 0 0 0,-1-1 0 0 0,0 1 0 0 0,-2 0 0 0 0,0 0 0 0 0,-2 0 0 0 0,-2 0 0 0 0,-1-1 0 0 0,-1 1 0 0 0,-1-1 0 0 0,0 0 0 0 0,-1 0 0 0 0,0 0 0 0 0,-1 0 0 0 0,0 0 0 0 0,-1 0 0 0 0,-2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12198 3645 16383 0 0,'1'0'0'0'0,"1"0"0"0"0,4 0 0 0 0,2 0 0 0 0,2 0 0 0 0,2 0 0 0 0,1 0 0 0 0,0 0 0 0 0,-1 0 0 0 0,0 0 0 0 0,-1 0 0 0 0,-1 0 0 0 0,-1 0 0 0 0,1 0 0 0 0,-1 0 0 0 0,1 0 0 0 0,1 0 0 0 0,0 0 0 0 0,1 0 0 0 0,-1 0 0 0 0,0-1 0 0 0,-1-1 0 0 0,-1 1 0 0 0,-1 0 0 0 0,1 0 0 0 0,-1 1 0 0 0,0 0 0 0 0,0 0 0 0 0,0 0 0 0 0,0-1 0 0 0,1 0 0 0 0,-1 0 0 0 0,1 0 0 0 0,0 0 0 0 0,0 0 0 0 0,-1 1 0 0 0,0 0 0 0 0,-1 0 0 0 0,1 0 0 0 0,-1 0 0 0 0,2 0 0 0 0,-1 0 0 0 0,3-1 0 0 0,-2 0 0 0 0,0-1 0 0 0,-1 1 0 0 0,-1 0 0 0 0,-1 1 0 0 0,0 0 0 0 0,0-1 0 0 0,1 1 0 0 0,0 0 0 0 0,0 1 0 0 0,0-1 0 0 0,1 0 0 0 0,-2 0 0 0 0,0 0 0 0 0,-1 0 0 0 0,0 0 0 0 0,-1 0 0 0 0,0 0 0 0 0,-1 0 0 0 0,1 0 0 0 0,0 0 0 0 0,-1 0 0 0 0,1 0 0 0 0,0 0 0 0 0,0 0 0 0 0,-1 0 0 0 0,0 0 0 0 0,1 0 0 0 0,-1 0 0 0 0,1 0 0 0 0,0 0 0 0 0,-1 0 0 0 0,1 0 0 0 0,0 0 0 0 0,0 0 0 0 0,0 0 0 0 0,0 0 0 0 0,0 0 0 0 0,0 0 0 0 0,-1 0 0 0 0,1 0 0 0 0,-1 0 0 0 0,0 0 0 0 0,0 0 0 0 0,-1 0 0 0 0,-1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3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8860 9792 16383 0 0,'1'0'0'0'0,"0"0"0"0"0,2 0 0 0 0,3 0 0 0 0,2 0 0 0 0,2 0 0 0 0,1 0 0 0 0,2 0 0 0 0,-1 0 0 0 0,-1 0 0 0 0,0 0 0 0 0,-1 0 0 0 0,0 0 0 0 0,0 0 0 0 0,1 0 0 0 0,0 0 0 0 0,1 0 0 0 0,0 0 0 0 0,1 0 0 0 0,-2 0 0 0 0,-2 0 0 0 0,0 0 0 0 0,0 0 0 0 0,0 0 0 0 0,2 0 0 0 0,-1 0 0 0 0,0 0 0 0 0,1 0 0 0 0,0 0 0 0 0,0 0 0 0 0,1 0 0 0 0,1 0 0 0 0,0 0 0 0 0,-1 0 0 0 0,1 0 0 0 0,0 0 0 0 0,-1 0 0 0 0,0 0 0 0 0,-1 0 0 0 0,-1 0 0 0 0,1 0 0 0 0,0 0 0 0 0,0 0 0 0 0,-1 0 0 0 0,1 0 0 0 0,2 0 0 0 0,-2 0 0 0 0,0 0 0 0 0,0 0 0 0 0,-1 0 0 0 0,-1 0 0 0 0,-1 0 0 0 0,0 0 0 0 0,0 0 0 0 0,0 0 0 0 0,-1 0 0 0 0,-1 0 0 0 0,-1 0 0 0 0,0 0 0 0 0,0 0 0 0 0,-2 0 0 0 0,1 0 0 0 0,-1 0 0 0 0,-1 0 0 0 0,1 0 0 0 0,-1 0 0 0 0,1 0 0 0 0,0 0 0 0 0,-1 0 0 0 0,1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9866 9753 16383 0 0,'0'0'0'0'0,"3"0"0"0"0,2 0 0 0 0,5 0 0 0 0,5 0 0 0 0,2 0 0 0 0,2 0 0 0 0,0 0 0 0 0,-1 0 0 0 0,0 0 0 0 0,-1 0 0 0 0,-1 0 0 0 0,-2 0 0 0 0,1 0 0 0 0,-2 0 0 0 0,-2 0 0 0 0,0 0 0 0 0,-1 0 0 0 0,0 0 0 0 0,-1 0 0 0 0,-1 0 0 0 0,-1 0 0 0 0,1 0 0 0 0,0 0 0 0 0,0 0 0 0 0,1 0 0 0 0,0 0 0 0 0,1 0 0 0 0,-1 0 0 0 0,1 0 0 0 0,-1 0 0 0 0,0 0 0 0 0,0 0 0 0 0,1 0 0 0 0,-1 0 0 0 0,0 0 0 0 0,0 0 0 0 0,0 0 0 0 0,0 0 0 0 0,0 0 0 0 0,0 0 0 0 0,0 0 0 0 0,-1 0 0 0 0,0 0 0 0 0,0 0 0 0 0,-1 0 0 0 0,-1 0 0 0 0,-1 0 0 0 0,-1 0 0 0 0,0 0 0 0 0,-1 0 0 0 0,1 0 0 0 0,-1 0 0 0 0,1 1 0 0 0,-1-1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9826 10406 16383 0 0,'1'0'0'0'0,"1"0"0"0"0,1 0 0 0 0,2 0 0 0 0,1 0 0 0 0,2-1 0 0 0,2-1 0 0 0,0 1 0 0 0,2-1 0 0 0,0-1 0 0 0,0 0 0 0 0,-1-1 0 0 0,1 1 0 0 0,-2-1 0 0 0,1 2 0 0 0,-2-1 0 0 0,0 2 0 0 0,0-1 0 0 0,-1 1 0 0 0,-1 0 0 0 0,1 0 0 0 0,-1 0 0 0 0,0 0 0 0 0,0 0 0 0 0,-1 1 0 0 0,0 0 0 0 0,0 0 0 0 0,0 0 0 0 0,0 0 0 0 0,1 0 0 0 0,0 0 0 0 0,0 0 0 0 0,1 0 0 0 0,1 0 0 0 0,0 0 0 0 0,0 0 0 0 0,1 0 0 0 0,1 0 0 0 0,-1 0 0 0 0,1 0 0 0 0,1 0 0 0 0,0 0 0 0 0,-1 0 0 0 0,0 0 0 0 0,-1 0 0 0 0,0 0 0 0 0,1 0 0 0 0,1 0 0 0 0,-1 0 0 0 0,1 0 0 0 0,-1 0 0 0 0,0 0 0 0 0,-2 0 0 0 0,1 0 0 0 0,0 0 0 0 0,-1 0 0 0 0,-1 0 0 0 0,1 0 0 0 0,-1 0 0 0 0,0 0 0 0 0,0 0 0 0 0,1 0 0 0 0,-2 0 0 0 0,1 0 0 0 0,-1 0 0 0 0,0 0 0 0 0,0 0 0 0 0,-1 0 0 0 0,-1 0 0 0 0,-1 0 0 0 0,-1 0 0 0 0,1 0 0 0 0,-1 0 0 0 0,1 0 0 0 0,-1 0 0 0 0,-1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8T10:40:03.5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8845 10356 16383 0 0,'0'0'0'0'0,"2"0"0"0"0,2 0 0 0 0,4 0 0 0 0,3 0 0 0 0,2 0 0 0 0,2-1 0 0 0,1-1 0 0 0,1-1 0 0 0,1 0 0 0 0,1-1 0 0 0,3 0 0 0 0,3 0 0 0 0,4 1 0 0 0,2 0 0 0 0,2 0 0 0 0,0 2 0 0 0,-2-1 0 0 0,-2 2 0 0 0,-4-1 0 0 0,-4 1 0 0 0,-3 0 0 0 0,-2 1 0 0 0,-3-1 0 0 0,-1 0 0 0 0,-2 0 0 0 0,0 0 0 0 0,-1 0 0 0 0,0 0 0 0 0,0 0 0 0 0,0 0 0 0 0,0 0 0 0 0,0 0 0 0 0,0 0 0 0 0,-1 0 0 0 0,-1 0 0 0 0,0 0 0 0 0,0 0 0 0 0,0 0 0 0 0,0 0 0 0 0,-1 0 0 0 0,1 0 0 0 0,-1 0 0 0 0,0 0 0 0 0,0 0 0 0 0,1 0 0 0 0,0 0 0 0 0,0-2 0 0 0,1 1 0 0 0,-1 0 0 0 0,1 0 0 0 0,-1 0 0 0 0,-1 1 0 0 0,-1-1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Errors_and_residual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Once Standard Error Clustering is performed, we can observe that the t-statistics saw a general decrease while the standard errors generally went up. </a:t>
            </a:r>
          </a:p>
          <a:p>
            <a:pPr marL="0" indent="0">
              <a:buNone/>
            </a:pPr>
            <a:endParaRPr lang="en-US"/>
          </a:p>
          <a:p>
            <a:pPr marL="0" indent="0">
              <a:buNone/>
            </a:pPr>
            <a:r>
              <a:rPr lang="en-US"/>
              <a:t>However, this implies that standard errors are robust to cluster covariance, and provides higher confidence to our coefficients as predictors of stock return.</a:t>
            </a:r>
          </a:p>
        </p:txBody>
      </p:sp>
    </p:spTree>
    <p:extLst>
      <p:ext uri="{BB962C8B-B14F-4D97-AF65-F5344CB8AC3E}">
        <p14:creationId xmlns:p14="http://schemas.microsoft.com/office/powerpoint/2010/main" val="3708649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f24f6860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f24f6860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So which models should we pick then? We will benchmark our models using RMSE &amp; MAPE calculations.</a:t>
            </a:r>
          </a:p>
          <a:p>
            <a:pPr>
              <a:buNone/>
            </a:pPr>
            <a:r>
              <a:rPr lang="en-US"/>
              <a:t>Here is the RMSE values of our </a:t>
            </a:r>
            <a:r>
              <a:rPr lang="en-US" b="1"/>
              <a:t>Testing Dataset. W</a:t>
            </a:r>
            <a:r>
              <a:rPr lang="en-US"/>
              <a:t>e observe that Model 1 has the lowest RMSE which implies that it has the smallest gap between Actual vs Predicted returns.</a:t>
            </a:r>
          </a:p>
          <a:p>
            <a:pPr marL="0" indent="0">
              <a:buNone/>
            </a:pPr>
            <a:endParaRPr lang="en-US"/>
          </a:p>
        </p:txBody>
      </p:sp>
    </p:spTree>
    <p:extLst>
      <p:ext uri="{BB962C8B-B14F-4D97-AF65-F5344CB8AC3E}">
        <p14:creationId xmlns:p14="http://schemas.microsoft.com/office/powerpoint/2010/main" val="2890741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f24f6860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f24f6860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Here is the MAPE values of our </a:t>
            </a:r>
            <a:r>
              <a:rPr lang="en-US" b="1"/>
              <a:t>Testing Dataset. </a:t>
            </a:r>
            <a:r>
              <a:rPr lang="en-US"/>
              <a:t>Again, we observe that Model 4 has the lowest MAPE and thus it is the chosen model for our OLS phase 2: forecast of NFLX returns which will be delivered to you by Cedric.</a:t>
            </a:r>
          </a:p>
          <a:p>
            <a:pPr marL="0" indent="0">
              <a:buNone/>
            </a:pPr>
            <a:endParaRPr lang="en-US"/>
          </a:p>
          <a:p>
            <a:pPr marL="0" indent="0">
              <a:buNone/>
            </a:pPr>
            <a:r>
              <a:rPr lang="en-US"/>
              <a:t>This concludes our OLS model presentation. Now, I would like to hand over to Mike and Mingze who will be presenting our Arima &amp; Arima-X Models, </a:t>
            </a:r>
          </a:p>
          <a:p>
            <a:pPr>
              <a:buNone/>
            </a:pPr>
            <a:endParaRPr lang="en-US" b="1"/>
          </a:p>
        </p:txBody>
      </p:sp>
    </p:spTree>
    <p:extLst>
      <p:ext uri="{BB962C8B-B14F-4D97-AF65-F5344CB8AC3E}">
        <p14:creationId xmlns:p14="http://schemas.microsoft.com/office/powerpoint/2010/main" val="641362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f24f68604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f24f68604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983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5465e7bc0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5465e7bc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605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700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Performs a lot better with SAR component</a:t>
            </a:r>
          </a:p>
        </p:txBody>
      </p:sp>
    </p:spTree>
    <p:extLst>
      <p:ext uri="{BB962C8B-B14F-4D97-AF65-F5344CB8AC3E}">
        <p14:creationId xmlns:p14="http://schemas.microsoft.com/office/powerpoint/2010/main" val="4100583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RMSE and MAPE for each combination over testing set</a:t>
            </a:r>
          </a:p>
          <a:p>
            <a:pPr>
              <a:buNone/>
            </a:pPr>
            <a:endParaRPr lang="en-US">
              <a:latin typeface="Calibri"/>
              <a:cs typeface="Calibri"/>
            </a:endParaRPr>
          </a:p>
          <a:p>
            <a:pPr>
              <a:buNone/>
            </a:pPr>
            <a:r>
              <a:rPr lang="en-US">
                <a:latin typeface="Calibri"/>
                <a:cs typeface="Calibri"/>
              </a:rPr>
              <a:t>S1 does not give the lowest AICC, but AICC is not the sole selection criterion. Ultimately we want to see how well the model performs in testing set, hence we use RMSE and MAPE as the criteria that holds the most deciding power</a:t>
            </a:r>
            <a:endParaRPr lang="en-US"/>
          </a:p>
          <a:p>
            <a:pPr>
              <a:buNone/>
            </a:pPr>
            <a:endParaRPr lang="en-US">
              <a:latin typeface="Calibri"/>
              <a:cs typeface="Calibri"/>
            </a:endParaRPr>
          </a:p>
          <a:p>
            <a:pPr>
              <a:buNone/>
            </a:pPr>
            <a:r>
              <a:rPr lang="en-US">
                <a:latin typeface="Calibri"/>
                <a:cs typeface="Calibri"/>
              </a:rPr>
              <a:t>Question:</a:t>
            </a:r>
          </a:p>
          <a:p>
            <a:pPr>
              <a:buNone/>
            </a:pPr>
            <a:r>
              <a:rPr lang="en-US">
                <a:latin typeface="Calibri"/>
                <a:cs typeface="Calibri"/>
              </a:rPr>
              <a:t>Since there are two sets of models, how did u obtain one set of RMSE and MAPE? Elaborate on the process</a:t>
            </a:r>
          </a:p>
          <a:p>
            <a:pPr>
              <a:buNone/>
            </a:pPr>
            <a:endParaRPr lang="en-US">
              <a:latin typeface="Calibri"/>
              <a:cs typeface="Calibri"/>
            </a:endParaRPr>
          </a:p>
        </p:txBody>
      </p:sp>
    </p:spTree>
    <p:extLst>
      <p:ext uri="{BB962C8B-B14F-4D97-AF65-F5344CB8AC3E}">
        <p14:creationId xmlns:p14="http://schemas.microsoft.com/office/powerpoint/2010/main" val="689042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f24f68604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f24f68604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146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16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Highlight that it is indeed possible to have seasonal pattern in </a:t>
            </a:r>
            <a:r>
              <a:rPr lang="en-US" err="1">
                <a:latin typeface="Calibri"/>
                <a:cs typeface="Calibri"/>
              </a:rPr>
              <a:t>seasadj</a:t>
            </a:r>
          </a:p>
        </p:txBody>
      </p:sp>
    </p:spTree>
    <p:extLst>
      <p:ext uri="{BB962C8B-B14F-4D97-AF65-F5344CB8AC3E}">
        <p14:creationId xmlns:p14="http://schemas.microsoft.com/office/powerpoint/2010/main" val="1199526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61816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f24f68604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f24f68604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Beta from </a:t>
            </a:r>
            <a:r>
              <a:rPr lang="en-US" err="1"/>
              <a:t>arima</a:t>
            </a:r>
            <a:r>
              <a:rPr lang="en-US"/>
              <a:t> and </a:t>
            </a:r>
            <a:r>
              <a:rPr lang="en-US" err="1"/>
              <a:t>arima</a:t>
            </a:r>
            <a:r>
              <a:rPr lang="en-US"/>
              <a:t>-x not the most robust because only regress over one stock</a:t>
            </a:r>
          </a:p>
          <a:p>
            <a:pPr marL="0" indent="0">
              <a:buNone/>
            </a:pPr>
            <a:r>
              <a:rPr lang="en-US"/>
              <a:t>Whereas OLS regress over 1000 hence more robust</a:t>
            </a:r>
          </a:p>
          <a:p>
            <a:pPr marL="0" indent="0">
              <a:buNone/>
            </a:pPr>
            <a:r>
              <a:rPr lang="en-US"/>
              <a:t>Hence OLS has greater predictive power</a:t>
            </a:r>
          </a:p>
          <a:p>
            <a:pPr marL="0" indent="0">
              <a:buNone/>
            </a:pPr>
            <a:r>
              <a:rPr lang="en-US"/>
              <a:t>And </a:t>
            </a:r>
            <a:r>
              <a:rPr lang="en-US" err="1"/>
              <a:t>vecm</a:t>
            </a:r>
            <a:r>
              <a:rPr lang="en-US"/>
              <a:t> should be considered </a:t>
            </a:r>
          </a:p>
          <a:p>
            <a:pPr marL="0" indent="0">
              <a:buNone/>
            </a:pPr>
            <a:r>
              <a:rPr lang="en-US"/>
              <a:t>But no time</a:t>
            </a:r>
          </a:p>
          <a:p>
            <a:pPr marL="0" indent="0">
              <a:buNone/>
            </a:pPr>
            <a:endParaRPr lang="en-US"/>
          </a:p>
        </p:txBody>
      </p:sp>
    </p:spTree>
    <p:extLst>
      <p:ext uri="{BB962C8B-B14F-4D97-AF65-F5344CB8AC3E}">
        <p14:creationId xmlns:p14="http://schemas.microsoft.com/office/powerpoint/2010/main" val="3636380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522eb7919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522eb7919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000000"/>
                </a:solidFill>
                <a:effectLst/>
                <a:latin typeface="Roboto" panose="02000000000000000000" pitchFamily="2" charset="0"/>
              </a:rPr>
              <a:t>Thank you team, now lets move on to building our trading positions from the fitted values obtained from our three quantitative models</a:t>
            </a:r>
            <a:endParaRPr lang="en-SG"/>
          </a:p>
        </p:txBody>
      </p:sp>
    </p:spTree>
    <p:extLst>
      <p:ext uri="{BB962C8B-B14F-4D97-AF65-F5344CB8AC3E}">
        <p14:creationId xmlns:p14="http://schemas.microsoft.com/office/powerpoint/2010/main" val="3393924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000000"/>
                </a:solidFill>
                <a:effectLst/>
                <a:latin typeface="Roboto" panose="02000000000000000000" pitchFamily="2" charset="0"/>
              </a:rPr>
              <a:t>First and forecast comes the trading rules for our OLS model. Starting capital of 25m. It is a long-only strategy that involves annual rebalancing and so at every September financial year end, we use our OLS model to forecast a year forward stock return and if its above a certain positive threshold, we long a certain number of shares the next day at the VWAP price and sell it off on the last day of the financial year. Our positive threshold comes in 3 tiers as shown in the slides. Also, all initial purchase trade notional must not exceed 20% of </a:t>
            </a:r>
            <a:r>
              <a:rPr lang="en-US" b="0" i="0" err="1">
                <a:solidFill>
                  <a:srgbClr val="000000"/>
                </a:solidFill>
                <a:effectLst/>
                <a:latin typeface="Roboto" panose="02000000000000000000" pitchFamily="2" charset="0"/>
              </a:rPr>
              <a:t>netflix’s</a:t>
            </a:r>
            <a:r>
              <a:rPr lang="en-US" b="0" i="0">
                <a:solidFill>
                  <a:srgbClr val="000000"/>
                </a:solidFill>
                <a:effectLst/>
                <a:latin typeface="Roboto" panose="02000000000000000000" pitchFamily="2" charset="0"/>
              </a:rPr>
              <a:t> average daily traded value in order to not move </a:t>
            </a:r>
            <a:r>
              <a:rPr lang="en-US" b="0" i="0" err="1">
                <a:solidFill>
                  <a:srgbClr val="000000"/>
                </a:solidFill>
                <a:effectLst/>
                <a:latin typeface="Roboto" panose="02000000000000000000" pitchFamily="2" charset="0"/>
              </a:rPr>
              <a:t>netflix’s</a:t>
            </a:r>
            <a:r>
              <a:rPr lang="en-US" b="0" i="0">
                <a:solidFill>
                  <a:srgbClr val="000000"/>
                </a:solidFill>
                <a:effectLst/>
                <a:latin typeface="Roboto" panose="02000000000000000000" pitchFamily="2" charset="0"/>
              </a:rPr>
              <a:t> stock price. We set trading fees/commissions to be 0.40% of trade notional and all purchase trade notional must not exceed 70% of the outstanding net cash balance at the time of purchase. Shown on the right is a snippet of our P&amp;L table build in python of which the full table in the appendix section.</a:t>
            </a:r>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We also added restrictions on purchase notional</a:t>
            </a:r>
            <a:r>
              <a:rPr lang="en-US" b="0" i="0">
                <a:solidFill>
                  <a:srgbClr val="000000"/>
                </a:solidFill>
                <a:effectLst/>
                <a:latin typeface="Roboto" panose="02000000000000000000" pitchFamily="2" charset="0"/>
              </a:rPr>
              <a:t> to not move market prices</a:t>
            </a:r>
            <a:r>
              <a:rPr lang="en-US" b="0" i="0" dirty="0">
                <a:solidFill>
                  <a:srgbClr val="000000"/>
                </a:solidFill>
                <a:effectLst/>
                <a:latin typeface="Roboto" panose="02000000000000000000" pitchFamily="2" charset="0"/>
              </a:rPr>
              <a:t>, </a:t>
            </a:r>
            <a:r>
              <a:rPr lang="en-US" b="0" i="0">
                <a:solidFill>
                  <a:srgbClr val="000000"/>
                </a:solidFill>
                <a:effectLst/>
                <a:latin typeface="Roboto" panose="02000000000000000000" pitchFamily="2" charset="0"/>
              </a:rPr>
              <a:t>added commissions and added minimum a hurdle rate that our investment IRR cannot under</a:t>
            </a:r>
            <a:endParaRPr lang="en-SG" dirty="0"/>
          </a:p>
        </p:txBody>
      </p:sp>
    </p:spTree>
    <p:extLst>
      <p:ext uri="{BB962C8B-B14F-4D97-AF65-F5344CB8AC3E}">
        <p14:creationId xmlns:p14="http://schemas.microsoft.com/office/powerpoint/2010/main" val="4010283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000000"/>
                </a:solidFill>
                <a:effectLst/>
                <a:latin typeface="Roboto" panose="02000000000000000000" pitchFamily="2" charset="0"/>
              </a:rPr>
              <a:t>Next up, for our </a:t>
            </a:r>
            <a:r>
              <a:rPr lang="en-US" b="0" i="0" err="1">
                <a:solidFill>
                  <a:srgbClr val="000000"/>
                </a:solidFill>
                <a:effectLst/>
                <a:latin typeface="Roboto" panose="02000000000000000000" pitchFamily="2" charset="0"/>
              </a:rPr>
              <a:t>arima</a:t>
            </a:r>
            <a:r>
              <a:rPr lang="en-US" b="0" i="0">
                <a:solidFill>
                  <a:srgbClr val="000000"/>
                </a:solidFill>
                <a:effectLst/>
                <a:latin typeface="Roboto" panose="02000000000000000000" pitchFamily="2" charset="0"/>
              </a:rPr>
              <a:t> strategy, the trading rules are very similar just that we rebalance our positions on a monthly basis and the same can be said for </a:t>
            </a:r>
            <a:r>
              <a:rPr lang="en-US" b="0" i="0" err="1">
                <a:solidFill>
                  <a:srgbClr val="000000"/>
                </a:solidFill>
                <a:effectLst/>
                <a:latin typeface="Roboto" panose="02000000000000000000" pitchFamily="2" charset="0"/>
              </a:rPr>
              <a:t>arima</a:t>
            </a:r>
            <a:r>
              <a:rPr lang="en-US" b="0" i="0">
                <a:solidFill>
                  <a:srgbClr val="000000"/>
                </a:solidFill>
                <a:effectLst/>
                <a:latin typeface="Roboto" panose="02000000000000000000" pitchFamily="2" charset="0"/>
              </a:rPr>
              <a:t>-x. </a:t>
            </a:r>
            <a:endParaRPr lang="en-SG"/>
          </a:p>
        </p:txBody>
      </p:sp>
    </p:spTree>
    <p:extLst>
      <p:ext uri="{BB962C8B-B14F-4D97-AF65-F5344CB8AC3E}">
        <p14:creationId xmlns:p14="http://schemas.microsoft.com/office/powerpoint/2010/main" val="1680672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3286542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522eb7919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522eb7919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Just read off the slides</a:t>
            </a:r>
            <a:endParaRPr/>
          </a:p>
        </p:txBody>
      </p:sp>
    </p:spTree>
    <p:extLst>
      <p:ext uri="{BB962C8B-B14F-4D97-AF65-F5344CB8AC3E}">
        <p14:creationId xmlns:p14="http://schemas.microsoft.com/office/powerpoint/2010/main" val="3663632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Good afternoon everyone, we are a group of equity analyst from a 1US$00m known as MQF capital management and we are here to deliver the results of the two phases of our project </a:t>
            </a:r>
          </a:p>
        </p:txBody>
      </p:sp>
    </p:spTree>
    <p:extLst>
      <p:ext uri="{BB962C8B-B14F-4D97-AF65-F5344CB8AC3E}">
        <p14:creationId xmlns:p14="http://schemas.microsoft.com/office/powerpoint/2010/main" val="3334727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000000"/>
                </a:solidFill>
                <a:effectLst/>
                <a:latin typeface="Roboto" panose="02000000000000000000" pitchFamily="2" charset="0"/>
              </a:rPr>
              <a:t>Next would be a visualization of the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ratio across our 4 strategies and yes as it can be seen, quant wins! The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ratio of our quantitative strategies are higher than the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from investing in Netflix purely through our fundamental model which stands at 0.5 sharp and hence as it can be seen that naturally if you equal weight the 4 strategies and combine them naturally the overall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ratio will be enhance which in this case specifically, it improved from 0.50 to 0.70. Mission accomplished!</a:t>
            </a:r>
          </a:p>
          <a:p>
            <a:endParaRPr lang="en-US" b="0" i="0">
              <a:solidFill>
                <a:srgbClr val="000000"/>
              </a:solidFill>
              <a:effectLst/>
              <a:latin typeface="Roboto" panose="02000000000000000000" pitchFamily="2" charset="0"/>
            </a:endParaRPr>
          </a:p>
          <a:p>
            <a:endParaRPr lang="en-US" b="0" i="0">
              <a:solidFill>
                <a:srgbClr val="000000"/>
              </a:solidFill>
              <a:effectLst/>
              <a:latin typeface="Roboto" panose="02000000000000000000" pitchFamily="2" charset="0"/>
            </a:endParaRPr>
          </a:p>
          <a:p>
            <a:endParaRPr lang="en-US" b="0" i="0">
              <a:solidFill>
                <a:srgbClr val="000000"/>
              </a:solidFill>
              <a:effectLst/>
              <a:latin typeface="Roboto" panose="02000000000000000000" pitchFamily="2" charset="0"/>
            </a:endParaRPr>
          </a:p>
          <a:p>
            <a:endParaRPr lang="en-US" b="0" i="0">
              <a:solidFill>
                <a:srgbClr val="000000"/>
              </a:solidFill>
              <a:effectLst/>
              <a:latin typeface="Roboto" panose="02000000000000000000" pitchFamily="2" charset="0"/>
            </a:endParaRPr>
          </a:p>
          <a:p>
            <a:endParaRPr lang="en-US" b="0" i="0">
              <a:solidFill>
                <a:srgbClr val="000000"/>
              </a:solidFill>
              <a:effectLst/>
              <a:latin typeface="Roboto" panose="02000000000000000000" pitchFamily="2" charset="0"/>
            </a:endParaRPr>
          </a:p>
          <a:p>
            <a:r>
              <a:rPr lang="en-US" b="0" i="0">
                <a:solidFill>
                  <a:srgbClr val="000000"/>
                </a:solidFill>
                <a:effectLst/>
                <a:latin typeface="Roboto" panose="02000000000000000000" pitchFamily="2" charset="0"/>
              </a:rPr>
              <a:t>So the results are shown in this chart and it can be seen as the standalone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ratios of our 3 quantitative models are all higher than the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ratio of our fundamental model which stands at about 0.50, the combined equally weighted portfolio which contains all 4 of these strategies delivers a superior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ratio of about 0.70 vs the 0.5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we will get from just investing in Netflix through our fundamental model. </a:t>
            </a:r>
            <a:endParaRPr lang="en-SG"/>
          </a:p>
        </p:txBody>
      </p:sp>
    </p:spTree>
    <p:extLst>
      <p:ext uri="{BB962C8B-B14F-4D97-AF65-F5344CB8AC3E}">
        <p14:creationId xmlns:p14="http://schemas.microsoft.com/office/powerpoint/2010/main" val="212952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000000"/>
                </a:solidFill>
                <a:effectLst/>
                <a:latin typeface="Roboto" panose="02000000000000000000" pitchFamily="2" charset="0"/>
              </a:rPr>
              <a:t>Next up, would be breaking down the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ratio, was it the improvement of returns or the reduction in volatility that improved the overall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ratio?</a:t>
            </a:r>
          </a:p>
          <a:p>
            <a:r>
              <a:rPr lang="en-US" b="0" i="0">
                <a:solidFill>
                  <a:srgbClr val="000000"/>
                </a:solidFill>
                <a:effectLst/>
                <a:latin typeface="Roboto" panose="02000000000000000000" pitchFamily="2" charset="0"/>
              </a:rPr>
              <a:t>Returns justification: The combined internal rate of return from our 4 strategies actually stands at ~14% which is </a:t>
            </a:r>
            <a:r>
              <a:rPr lang="en-US" b="0" i="0" err="1">
                <a:solidFill>
                  <a:srgbClr val="000000"/>
                </a:solidFill>
                <a:effectLst/>
                <a:latin typeface="Roboto" panose="02000000000000000000" pitchFamily="2" charset="0"/>
              </a:rPr>
              <a:t>abit</a:t>
            </a:r>
            <a:r>
              <a:rPr lang="en-US" b="0" i="0">
                <a:solidFill>
                  <a:srgbClr val="000000"/>
                </a:solidFill>
                <a:effectLst/>
                <a:latin typeface="Roboto" panose="02000000000000000000" pitchFamily="2" charset="0"/>
              </a:rPr>
              <a:t> lower than the 15.8% IRR obtained from standalone fundamental model and this is due to the lower IRR from </a:t>
            </a:r>
            <a:r>
              <a:rPr lang="en-US" b="0" i="0" err="1">
                <a:solidFill>
                  <a:srgbClr val="000000"/>
                </a:solidFill>
                <a:effectLst/>
                <a:latin typeface="Roboto" panose="02000000000000000000" pitchFamily="2" charset="0"/>
              </a:rPr>
              <a:t>arima</a:t>
            </a:r>
            <a:r>
              <a:rPr lang="en-US" b="0" i="0">
                <a:solidFill>
                  <a:srgbClr val="000000"/>
                </a:solidFill>
                <a:effectLst/>
                <a:latin typeface="Roboto" panose="02000000000000000000" pitchFamily="2" charset="0"/>
              </a:rPr>
              <a:t> and </a:t>
            </a:r>
            <a:r>
              <a:rPr lang="en-US" b="0" i="0" err="1">
                <a:solidFill>
                  <a:srgbClr val="000000"/>
                </a:solidFill>
                <a:effectLst/>
                <a:latin typeface="Roboto" panose="02000000000000000000" pitchFamily="2" charset="0"/>
              </a:rPr>
              <a:t>arima</a:t>
            </a:r>
            <a:r>
              <a:rPr lang="en-US" b="0" i="0">
                <a:solidFill>
                  <a:srgbClr val="000000"/>
                </a:solidFill>
                <a:effectLst/>
                <a:latin typeface="Roboto" panose="02000000000000000000" pitchFamily="2" charset="0"/>
              </a:rPr>
              <a:t> x as shown in the diagram. </a:t>
            </a:r>
          </a:p>
          <a:p>
            <a:r>
              <a:rPr lang="en-US" b="0" i="0">
                <a:solidFill>
                  <a:srgbClr val="000000"/>
                </a:solidFill>
                <a:effectLst/>
                <a:latin typeface="Roboto" panose="02000000000000000000" pitchFamily="2" charset="0"/>
              </a:rPr>
              <a:t>Vol justification:  Where our quantitative trading strategy actually value adds is in the reduction of the overall volatility of our portfolio. Just investing in Netflix in a buy and hold strategy over the last 10 years will leave you exposed to a historical volatility of 50% which is very much higher than the average S&amp;P 500 historical volatility of 17%. Now that’s because, Netflix was very much in the growth phase over the last 10 years where they rapidly burn cash to acquire more SVOD subscribers. The volatility of the 3 quantitative models ranges from 11 – 20% so you can see just by equal-weighting the 4 strategies we can reduce the overall portfolio volatility, hence leading to a higher combined equal weight portfolio </a:t>
            </a:r>
            <a:r>
              <a:rPr lang="en-US" b="0" i="0" err="1">
                <a:solidFill>
                  <a:srgbClr val="000000"/>
                </a:solidFill>
                <a:effectLst/>
                <a:latin typeface="Roboto" panose="02000000000000000000" pitchFamily="2" charset="0"/>
              </a:rPr>
              <a:t>sharpe</a:t>
            </a:r>
            <a:r>
              <a:rPr lang="en-US" b="0" i="0">
                <a:solidFill>
                  <a:srgbClr val="000000"/>
                </a:solidFill>
                <a:effectLst/>
                <a:latin typeface="Roboto" panose="02000000000000000000" pitchFamily="2" charset="0"/>
              </a:rPr>
              <a:t> as seen from the earlier slide </a:t>
            </a:r>
            <a:endParaRPr lang="en-SG"/>
          </a:p>
        </p:txBody>
      </p:sp>
    </p:spTree>
    <p:extLst>
      <p:ext uri="{BB962C8B-B14F-4D97-AF65-F5344CB8AC3E}">
        <p14:creationId xmlns:p14="http://schemas.microsoft.com/office/powerpoint/2010/main" val="197425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522eb7919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522eb7919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000000"/>
                </a:solidFill>
                <a:effectLst/>
                <a:latin typeface="Roboto" panose="02000000000000000000" pitchFamily="2" charset="0"/>
              </a:rPr>
              <a:t>Next up will be phase two where we compare the predicted 1 year forward stock price starting from 30th </a:t>
            </a:r>
            <a:r>
              <a:rPr lang="en-US" b="0" i="0" err="1">
                <a:solidFill>
                  <a:srgbClr val="000000"/>
                </a:solidFill>
                <a:effectLst/>
                <a:latin typeface="Roboto" panose="02000000000000000000" pitchFamily="2" charset="0"/>
              </a:rPr>
              <a:t>sep</a:t>
            </a:r>
            <a:r>
              <a:rPr lang="en-US" b="0" i="0">
                <a:solidFill>
                  <a:srgbClr val="000000"/>
                </a:solidFill>
                <a:effectLst/>
                <a:latin typeface="Roboto" panose="02000000000000000000" pitchFamily="2" charset="0"/>
              </a:rPr>
              <a:t> 2022. </a:t>
            </a:r>
            <a:endParaRPr/>
          </a:p>
        </p:txBody>
      </p:sp>
    </p:spTree>
    <p:extLst>
      <p:ext uri="{BB962C8B-B14F-4D97-AF65-F5344CB8AC3E}">
        <p14:creationId xmlns:p14="http://schemas.microsoft.com/office/powerpoint/2010/main" val="2196992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000000"/>
                </a:solidFill>
                <a:effectLst/>
                <a:latin typeface="Roboto" panose="02000000000000000000" pitchFamily="2" charset="0"/>
              </a:rPr>
              <a:t>To forecast the one year forward price for our fundamental analysis strategy, we build a 5 year DCF model and made certain assumptions on the monthly ARPU, SVOD penetration rates across Different regions in the world, market share and so on. In the interest of time, sadly, I will have to just touch and go on this. </a:t>
            </a:r>
            <a:endParaRPr lang="en-SG"/>
          </a:p>
        </p:txBody>
      </p:sp>
    </p:spTree>
    <p:extLst>
      <p:ext uri="{BB962C8B-B14F-4D97-AF65-F5344CB8AC3E}">
        <p14:creationId xmlns:p14="http://schemas.microsoft.com/office/powerpoint/2010/main" val="1123334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000000"/>
                </a:solidFill>
                <a:effectLst/>
                <a:latin typeface="Roboto" panose="02000000000000000000" pitchFamily="2" charset="0"/>
              </a:rPr>
              <a:t>So finally, we have the various one year forward price for </a:t>
            </a:r>
            <a:r>
              <a:rPr lang="en-US" b="0" i="0" err="1">
                <a:solidFill>
                  <a:srgbClr val="000000"/>
                </a:solidFill>
                <a:effectLst/>
                <a:latin typeface="Roboto" panose="02000000000000000000" pitchFamily="2" charset="0"/>
              </a:rPr>
              <a:t>netflix</a:t>
            </a:r>
            <a:r>
              <a:rPr lang="en-US" b="0" i="0">
                <a:solidFill>
                  <a:srgbClr val="000000"/>
                </a:solidFill>
                <a:effectLst/>
                <a:latin typeface="Roboto" panose="02000000000000000000" pitchFamily="2" charset="0"/>
              </a:rPr>
              <a:t> predicted by our quantitative and fundamental models along with the </a:t>
            </a:r>
            <a:r>
              <a:rPr lang="en-US" b="0" i="0" err="1">
                <a:solidFill>
                  <a:srgbClr val="000000"/>
                </a:solidFill>
                <a:effectLst/>
                <a:latin typeface="Roboto" panose="02000000000000000000" pitchFamily="2" charset="0"/>
              </a:rPr>
              <a:t>wallstreet</a:t>
            </a:r>
            <a:r>
              <a:rPr lang="en-US" b="0" i="0">
                <a:solidFill>
                  <a:srgbClr val="000000"/>
                </a:solidFill>
                <a:effectLst/>
                <a:latin typeface="Roboto" panose="02000000000000000000" pitchFamily="2" charset="0"/>
              </a:rPr>
              <a:t> consensus stock price. We deem a year forward price of $215 forecasted by our fundamental model to be the “correct” stock price as it is backed by fundamental justification, such as market share, earnings growth rates ,etc., and it can be seen that the price predicted by Arima at 369 is 72% higher than the “correct” price and the price predicted by the OLS model at 178 is 17% lower vs the “correct” price. So as you can see from the graph the price predicted by the OLS is more accurate in this case. This ties in with our previous result that shows that our OLS model has greater predictive prowess compared to the </a:t>
            </a:r>
            <a:r>
              <a:rPr lang="en-US" b="0" i="0" err="1">
                <a:solidFill>
                  <a:srgbClr val="000000"/>
                </a:solidFill>
                <a:effectLst/>
                <a:latin typeface="Roboto" panose="02000000000000000000" pitchFamily="2" charset="0"/>
              </a:rPr>
              <a:t>arima</a:t>
            </a:r>
            <a:r>
              <a:rPr lang="en-US" b="0" i="0">
                <a:solidFill>
                  <a:srgbClr val="000000"/>
                </a:solidFill>
                <a:effectLst/>
                <a:latin typeface="Roboto" panose="02000000000000000000" pitchFamily="2" charset="0"/>
              </a:rPr>
              <a:t> model as it has a lower % difference between the testing set and training set MAPE. Also, as prof has repeatedly mentioned, the stock prices predicted by </a:t>
            </a:r>
            <a:r>
              <a:rPr lang="en-US" b="0" i="0" err="1">
                <a:solidFill>
                  <a:srgbClr val="000000"/>
                </a:solidFill>
                <a:effectLst/>
                <a:latin typeface="Roboto" panose="02000000000000000000" pitchFamily="2" charset="0"/>
              </a:rPr>
              <a:t>arima</a:t>
            </a:r>
            <a:r>
              <a:rPr lang="en-US" b="0" i="0">
                <a:solidFill>
                  <a:srgbClr val="000000"/>
                </a:solidFill>
                <a:effectLst/>
                <a:latin typeface="Roboto" panose="02000000000000000000" pitchFamily="2" charset="0"/>
              </a:rPr>
              <a:t> gets less accurate for any prediction longer than 1 month and hence the results as shown</a:t>
            </a:r>
            <a:endParaRPr lang="en-SG"/>
          </a:p>
        </p:txBody>
      </p:sp>
    </p:spTree>
    <p:extLst>
      <p:ext uri="{BB962C8B-B14F-4D97-AF65-F5344CB8AC3E}">
        <p14:creationId xmlns:p14="http://schemas.microsoft.com/office/powerpoint/2010/main" val="1261158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951305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522eb7919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522eb7919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965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Notice diff(lag = 12)</a:t>
            </a:r>
          </a:p>
        </p:txBody>
      </p:sp>
    </p:spTree>
    <p:extLst>
      <p:ext uri="{BB962C8B-B14F-4D97-AF65-F5344CB8AC3E}">
        <p14:creationId xmlns:p14="http://schemas.microsoft.com/office/powerpoint/2010/main" val="3894342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cs typeface="Calibri"/>
              </a:rPr>
              <a:t>Ndiffs</a:t>
            </a:r>
            <a:r>
              <a:rPr lang="en-US">
                <a:latin typeface="Calibri"/>
                <a:cs typeface="Calibri"/>
              </a:rPr>
              <a:t>() gives 1</a:t>
            </a:r>
          </a:p>
          <a:p>
            <a:pPr>
              <a:buNone/>
            </a:pPr>
            <a:endParaRPr lang="en-US">
              <a:latin typeface="Calibri"/>
              <a:cs typeface="Calibri"/>
            </a:endParaRPr>
          </a:p>
          <a:p>
            <a:pPr>
              <a:buNone/>
            </a:pPr>
            <a:r>
              <a:rPr lang="en-US">
                <a:latin typeface="Calibri"/>
                <a:cs typeface="Calibri"/>
              </a:rPr>
              <a:t>Highlight that it is indeed possible to have seasonal pattern in </a:t>
            </a:r>
            <a:r>
              <a:rPr lang="en-US" err="1">
                <a:latin typeface="Calibri"/>
                <a:cs typeface="Calibri"/>
              </a:rPr>
              <a:t>seasadj</a:t>
            </a:r>
            <a:endParaRPr lang="en-US">
              <a:latin typeface="Calibri"/>
              <a:cs typeface="Calibri"/>
            </a:endParaRPr>
          </a:p>
          <a:p>
            <a:pPr>
              <a:buNone/>
            </a:pPr>
            <a:endParaRPr lang="en-US">
              <a:latin typeface="Calibri"/>
              <a:cs typeface="Calibri"/>
            </a:endParaRPr>
          </a:p>
          <a:p>
            <a:pPr>
              <a:buNone/>
            </a:pPr>
            <a:r>
              <a:rPr lang="en-US">
                <a:latin typeface="Calibri"/>
                <a:cs typeface="Calibri"/>
              </a:rPr>
              <a:t>Seasonal patterns:</a:t>
            </a:r>
          </a:p>
          <a:p>
            <a:pPr>
              <a:buNone/>
            </a:pPr>
            <a:r>
              <a:rPr lang="en-US">
                <a:latin typeface="Calibri"/>
                <a:cs typeface="Calibri"/>
              </a:rPr>
              <a:t>Maybe can consider SMA, not super obvious but can try</a:t>
            </a:r>
          </a:p>
        </p:txBody>
      </p:sp>
    </p:spTree>
    <p:extLst>
      <p:ext uri="{BB962C8B-B14F-4D97-AF65-F5344CB8AC3E}">
        <p14:creationId xmlns:p14="http://schemas.microsoft.com/office/powerpoint/2010/main" val="3577804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173274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5caf3b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45caf3b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798537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675870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000000"/>
                </a:solidFill>
                <a:effectLst/>
                <a:latin typeface="Roboto" panose="02000000000000000000" pitchFamily="2" charset="0"/>
              </a:rPr>
              <a:t>Referring to the graph, the red line represents the cumulative returns of investing in Netflix purely through the fundamental buy and hold strategy and you can see just how volatile the returns are vs the three quantitative trading strategies.</a:t>
            </a:r>
            <a:endParaRPr lang="en-SG"/>
          </a:p>
        </p:txBody>
      </p:sp>
    </p:spTree>
    <p:extLst>
      <p:ext uri="{BB962C8B-B14F-4D97-AF65-F5344CB8AC3E}">
        <p14:creationId xmlns:p14="http://schemas.microsoft.com/office/powerpoint/2010/main" val="3307236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f24f6860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f24f6860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082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Thanks </a:t>
            </a:r>
            <a:r>
              <a:rPr lang="en-US" err="1"/>
              <a:t>XiWen</a:t>
            </a:r>
            <a:r>
              <a:rPr lang="en-US"/>
              <a:t>, here I will talk about the shortlisted models for OLS as well as the decision criteria for model selection.</a:t>
            </a:r>
          </a:p>
          <a:p>
            <a:pPr>
              <a:buNone/>
            </a:pPr>
            <a:br>
              <a:rPr lang="en-US"/>
            </a:br>
            <a:endParaRPr lang="en-US"/>
          </a:p>
          <a:p>
            <a:pPr>
              <a:buNone/>
            </a:pPr>
            <a:r>
              <a:rPr lang="en-US"/>
              <a:t>For Model 1 we picked sales growth, </a:t>
            </a:r>
            <a:r>
              <a:rPr lang="en-US" err="1"/>
              <a:t>ev</a:t>
            </a:r>
            <a:r>
              <a:rPr lang="en-US"/>
              <a:t> to sales, </a:t>
            </a:r>
            <a:r>
              <a:rPr lang="en-US" err="1"/>
              <a:t>roce</a:t>
            </a:r>
            <a:r>
              <a:rPr lang="en-US"/>
              <a:t> and ep ratio</a:t>
            </a:r>
          </a:p>
          <a:p>
            <a:pPr>
              <a:buNone/>
            </a:pPr>
            <a:br>
              <a:rPr lang="en-US"/>
            </a:br>
            <a:endParaRPr lang="en-US"/>
          </a:p>
          <a:p>
            <a:pPr>
              <a:buNone/>
            </a:pPr>
            <a:r>
              <a:rPr lang="en-US"/>
              <a:t>For Model 2 we picked current ratio, </a:t>
            </a:r>
            <a:r>
              <a:rPr lang="en-US" err="1"/>
              <a:t>ev</a:t>
            </a:r>
            <a:r>
              <a:rPr lang="en-US"/>
              <a:t> to sales, HISTORICAL VOL and sales growth</a:t>
            </a:r>
          </a:p>
          <a:p>
            <a:pPr>
              <a:buNone/>
            </a:pPr>
            <a:br>
              <a:rPr lang="en-US"/>
            </a:br>
            <a:endParaRPr lang="en-US"/>
          </a:p>
          <a:p>
            <a:pPr>
              <a:buNone/>
            </a:pPr>
            <a:r>
              <a:rPr lang="en-US"/>
              <a:t>Adjusted R square for model 1 &amp; 2 are 2.5% &amp; 2.1% respectively. These are feasible for OLS models threshold of 2% according to Prof Ben. Prob(F) = 0 implies that our beta estimators are significant and have explanatory powers over Russell stock returns.</a:t>
            </a:r>
          </a:p>
          <a:p>
            <a:pPr>
              <a:buNone/>
            </a:pPr>
            <a:br>
              <a:rPr lang="en-US"/>
            </a:br>
            <a:endParaRPr lang="en-US"/>
          </a:p>
          <a:p>
            <a:pPr>
              <a:buNone/>
            </a:pPr>
            <a:r>
              <a:rPr lang="en-US"/>
              <a:t>P-value of T statistics below 5% means that each factors are significant and provides meaningful contribution to the model’s prediction. </a:t>
            </a:r>
          </a:p>
          <a:p>
            <a:pPr>
              <a:buNone/>
            </a:pPr>
            <a:br>
              <a:rPr lang="en-US"/>
            </a:br>
            <a:endParaRPr lang="en-US"/>
          </a:p>
          <a:p>
            <a:pPr>
              <a:buNone/>
            </a:pPr>
            <a:r>
              <a:rPr lang="en-US"/>
              <a:t>Prob(JB) equal to 0 means the residuals are not normally distributed (A5 assumption does not hold), However this fine if p-value of our factors are insignificant. The models exhibit negative skew and kurtosis &gt; 3 which is in line with empirical asset returns. </a:t>
            </a:r>
          </a:p>
          <a:p>
            <a:pPr>
              <a:buNone/>
            </a:pPr>
            <a:br>
              <a:rPr lang="en-US"/>
            </a:br>
            <a:endParaRPr lang="en-US"/>
          </a:p>
          <a:p>
            <a:pPr>
              <a:buNone/>
            </a:pPr>
            <a:r>
              <a:rPr lang="en-US"/>
              <a:t>Durbin Watson hovers around 2 for all of our shortlisted models which means there is no lag 1 autocorrelation. We also performed Breusch Godfrey test and confirmed no autocorrelations in lag 2. However, it fails on lag 3 onwards.</a:t>
            </a:r>
          </a:p>
          <a:p>
            <a:pPr>
              <a:buNone/>
            </a:pPr>
            <a:br>
              <a:rPr lang="en-US"/>
            </a:br>
            <a:endParaRPr lang="en-US"/>
          </a:p>
          <a:p>
            <a:pPr>
              <a:buNone/>
            </a:pPr>
            <a:r>
              <a:rPr lang="en-US"/>
              <a:t>Next, we also ran </a:t>
            </a:r>
            <a:r>
              <a:rPr lang="en-US" err="1"/>
              <a:t>Goldfeldt</a:t>
            </a:r>
            <a:r>
              <a:rPr lang="en-US"/>
              <a:t>-Quant &amp; White tests to measure heteroscedasticity. Unfortunately, all models failed both tests.</a:t>
            </a:r>
          </a:p>
          <a:p>
            <a:pPr>
              <a:buNone/>
            </a:pPr>
            <a:br>
              <a:rPr lang="en-US"/>
            </a:br>
            <a:endParaRPr lang="en-US"/>
          </a:p>
          <a:p>
            <a:pPr>
              <a:buNone/>
            </a:pPr>
            <a:r>
              <a:rPr lang="en-US"/>
              <a:t>From the tests we conclude that </a:t>
            </a:r>
            <a:r>
              <a:rPr lang="en-US" b="1"/>
              <a:t>A3 &amp; A4 </a:t>
            </a:r>
            <a:r>
              <a:rPr lang="en-US"/>
              <a:t>are violated, and there are still time series information on the residuals. We've considered Arima-X &amp; VECM to mitigate this issue but in the interest of time we passed on VECM model.</a:t>
            </a:r>
          </a:p>
          <a:p>
            <a:pPr>
              <a:buNone/>
            </a:pPr>
            <a:br>
              <a:rPr lang="en-US"/>
            </a:br>
            <a:endParaRPr lang="en-US"/>
          </a:p>
          <a:p>
            <a:pPr>
              <a:buNone/>
            </a:pPr>
            <a:r>
              <a:rPr lang="en-US"/>
              <a:t>The OLS models still gives unbiased coefficient estimates, however the standard errors could be underrepresented/overestimated depending on the form of heteroscedasticity and as a result WE HAVE TO REDUCE OUR LEVEL OF CONFIDENCE IN PREDICTED FITTED VALUES BY OUR OLS MODEL</a:t>
            </a:r>
          </a:p>
          <a:p>
            <a:pPr>
              <a:buNone/>
            </a:pPr>
            <a:endParaRPr lang="en-US"/>
          </a:p>
        </p:txBody>
      </p:sp>
    </p:spTree>
    <p:extLst>
      <p:ext uri="{BB962C8B-B14F-4D97-AF65-F5344CB8AC3E}">
        <p14:creationId xmlns:p14="http://schemas.microsoft.com/office/powerpoint/2010/main" val="376220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And the last shortlisted model is 3. Here we model returns using </a:t>
            </a:r>
            <a:r>
              <a:rPr lang="en-US" err="1"/>
              <a:t>Marketcap</a:t>
            </a:r>
            <a:r>
              <a:rPr lang="en-US"/>
              <a:t>, Current Ratio, D/E and D/A. </a:t>
            </a:r>
          </a:p>
          <a:p>
            <a:pPr>
              <a:buNone/>
            </a:pPr>
            <a:endParaRPr lang="en-US"/>
          </a:p>
          <a:p>
            <a:pPr>
              <a:buNone/>
            </a:pPr>
            <a:r>
              <a:rPr lang="en-US"/>
              <a:t>Robustness Check is not required in this case, and the p-values of coefficients are zero. </a:t>
            </a:r>
          </a:p>
          <a:p>
            <a:pPr>
              <a:buNone/>
            </a:pPr>
            <a:endParaRPr lang="en-US"/>
          </a:p>
          <a:p>
            <a:pPr>
              <a:buNone/>
            </a:pPr>
            <a:r>
              <a:rPr lang="en-US"/>
              <a:t>For this model, we wish to take a step further and implement </a:t>
            </a:r>
            <a:r>
              <a:rPr lang="en-US" b="1"/>
              <a:t>Liang-Zeger standard errors</a:t>
            </a:r>
            <a:r>
              <a:rPr lang="en-US"/>
              <a:t>, also known as clustered standard errors.</a:t>
            </a:r>
          </a:p>
          <a:p>
            <a:pPr>
              <a:buNone/>
            </a:pPr>
            <a:endParaRPr lang="en-US"/>
          </a:p>
          <a:p>
            <a:pPr>
              <a:buNone/>
            </a:pPr>
            <a:r>
              <a:rPr lang="en-US"/>
              <a:t>The table on your right displays the breakdown of Russell 1000 constituents into 11 sectors, along with their sector weightages.</a:t>
            </a:r>
          </a:p>
          <a:p>
            <a:pPr>
              <a:buNone/>
            </a:pPr>
            <a:endParaRPr lang="en-US"/>
          </a:p>
          <a:p>
            <a:pPr>
              <a:buNone/>
            </a:pPr>
            <a:r>
              <a:rPr lang="en-US"/>
              <a:t>Clustering offers a simple and effective way to account for non-independence in </a:t>
            </a:r>
            <a:r>
              <a:rPr lang="en-US">
                <a:hlinkClick r:id="rId3"/>
              </a:rPr>
              <a:t>modeling residuals</a:t>
            </a:r>
            <a:r>
              <a:rPr lang="en-US"/>
              <a:t> within each sectors (A.K.A "autocorrelation in residuals").</a:t>
            </a:r>
          </a:p>
          <a:p>
            <a:pPr marL="0" indent="0">
              <a:buNone/>
            </a:pPr>
            <a:endParaRPr lang="en-US"/>
          </a:p>
        </p:txBody>
      </p:sp>
    </p:spTree>
    <p:extLst>
      <p:ext uri="{BB962C8B-B14F-4D97-AF65-F5344CB8AC3E}">
        <p14:creationId xmlns:p14="http://schemas.microsoft.com/office/powerpoint/2010/main" val="2523337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472625"/>
            <a:ext cx="4245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070875" y="2901600"/>
            <a:ext cx="50022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200"/>
              <a:buNone/>
              <a:defRPr>
                <a:solidFill>
                  <a:srgbClr val="CCCCCC"/>
                </a:solidFill>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line design 3">
  <p:cSld name="CUSTOM_20">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flipH="1">
            <a:off x="4101725" y="2243225"/>
            <a:ext cx="27558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a:endParaRPr/>
          </a:p>
        </p:txBody>
      </p:sp>
      <p:sp>
        <p:nvSpPr>
          <p:cNvPr id="77" name="Google Shape;77;p13"/>
          <p:cNvSpPr txBox="1">
            <a:spLocks noGrp="1"/>
          </p:cNvSpPr>
          <p:nvPr>
            <p:ph type="title" idx="2" hasCustomPrompt="1"/>
          </p:nvPr>
        </p:nvSpPr>
        <p:spPr>
          <a:xfrm flipH="1">
            <a:off x="-5174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3"/>
          <p:cNvSpPr/>
          <p:nvPr/>
        </p:nvSpPr>
        <p:spPr>
          <a:xfrm>
            <a:off x="26093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2">
  <p:cSld name="CUSTOM_6_1_1_1">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2120944" y="1395950"/>
            <a:ext cx="2429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81" name="Google Shape;81;p14"/>
          <p:cNvSpPr txBox="1">
            <a:spLocks noGrp="1"/>
          </p:cNvSpPr>
          <p:nvPr>
            <p:ph type="subTitle" idx="1"/>
          </p:nvPr>
        </p:nvSpPr>
        <p:spPr>
          <a:xfrm>
            <a:off x="2120944" y="1857424"/>
            <a:ext cx="18264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4"/>
          <p:cNvSpPr txBox="1">
            <a:spLocks noGrp="1"/>
          </p:cNvSpPr>
          <p:nvPr>
            <p:ph type="ctrTitle" idx="2"/>
          </p:nvPr>
        </p:nvSpPr>
        <p:spPr>
          <a:xfrm>
            <a:off x="4593656" y="1392550"/>
            <a:ext cx="24294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83" name="Google Shape;83;p14"/>
          <p:cNvSpPr txBox="1">
            <a:spLocks noGrp="1"/>
          </p:cNvSpPr>
          <p:nvPr>
            <p:ph type="subTitle" idx="3"/>
          </p:nvPr>
        </p:nvSpPr>
        <p:spPr>
          <a:xfrm>
            <a:off x="5196656" y="1854021"/>
            <a:ext cx="18264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4" name="Google Shape;84;p14"/>
          <p:cNvSpPr txBox="1">
            <a:spLocks noGrp="1"/>
          </p:cNvSpPr>
          <p:nvPr>
            <p:ph type="ctrTitle" idx="4"/>
          </p:nvPr>
        </p:nvSpPr>
        <p:spPr>
          <a:xfrm>
            <a:off x="2120944" y="2921676"/>
            <a:ext cx="2429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85" name="Google Shape;85;p14"/>
          <p:cNvSpPr txBox="1">
            <a:spLocks noGrp="1"/>
          </p:cNvSpPr>
          <p:nvPr>
            <p:ph type="subTitle" idx="5"/>
          </p:nvPr>
        </p:nvSpPr>
        <p:spPr>
          <a:xfrm>
            <a:off x="2120944" y="3383150"/>
            <a:ext cx="18264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6" name="Google Shape;86;p14"/>
          <p:cNvSpPr txBox="1">
            <a:spLocks noGrp="1"/>
          </p:cNvSpPr>
          <p:nvPr>
            <p:ph type="ctrTitle" idx="6"/>
          </p:nvPr>
        </p:nvSpPr>
        <p:spPr>
          <a:xfrm>
            <a:off x="4593656" y="2918279"/>
            <a:ext cx="24294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87" name="Google Shape;87;p14"/>
          <p:cNvSpPr txBox="1">
            <a:spLocks noGrp="1"/>
          </p:cNvSpPr>
          <p:nvPr>
            <p:ph type="subTitle" idx="7"/>
          </p:nvPr>
        </p:nvSpPr>
        <p:spPr>
          <a:xfrm>
            <a:off x="5196656" y="3379749"/>
            <a:ext cx="18264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8" name="Google Shape;88;p14"/>
          <p:cNvSpPr txBox="1">
            <a:spLocks noGrp="1"/>
          </p:cNvSpPr>
          <p:nvPr>
            <p:ph type="ctrTitle" idx="8"/>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1">
  <p:cSld name="CUSTOM_21">
    <p:spTree>
      <p:nvGrpSpPr>
        <p:cNvPr id="1" name="Shape 89"/>
        <p:cNvGrpSpPr/>
        <p:nvPr/>
      </p:nvGrpSpPr>
      <p:grpSpPr>
        <a:xfrm>
          <a:off x="0" y="0"/>
          <a:ext cx="0" cy="0"/>
          <a:chOff x="0" y="0"/>
          <a:chExt cx="0" cy="0"/>
        </a:xfrm>
      </p:grpSpPr>
      <p:sp>
        <p:nvSpPr>
          <p:cNvPr id="90" name="Google Shape;90;p15"/>
          <p:cNvSpPr txBox="1">
            <a:spLocks noGrp="1"/>
          </p:cNvSpPr>
          <p:nvPr>
            <p:ph type="subTitle" idx="1"/>
          </p:nvPr>
        </p:nvSpPr>
        <p:spPr>
          <a:xfrm>
            <a:off x="865200" y="30356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1" name="Google Shape;91;p15"/>
          <p:cNvSpPr txBox="1">
            <a:spLocks noGrp="1"/>
          </p:cNvSpPr>
          <p:nvPr>
            <p:ph type="subTitle" idx="2"/>
          </p:nvPr>
        </p:nvSpPr>
        <p:spPr>
          <a:xfrm>
            <a:off x="3663000" y="30356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2" name="Google Shape;92;p15"/>
          <p:cNvSpPr txBox="1">
            <a:spLocks noGrp="1"/>
          </p:cNvSpPr>
          <p:nvPr>
            <p:ph type="ctrTitle"/>
          </p:nvPr>
        </p:nvSpPr>
        <p:spPr>
          <a:xfrm>
            <a:off x="464600" y="27270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93" name="Google Shape;93;p15"/>
          <p:cNvSpPr txBox="1">
            <a:spLocks noGrp="1"/>
          </p:cNvSpPr>
          <p:nvPr>
            <p:ph type="ctrTitle" idx="3"/>
          </p:nvPr>
        </p:nvSpPr>
        <p:spPr>
          <a:xfrm>
            <a:off x="3262350" y="27270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5"/>
          <p:cNvSpPr txBox="1">
            <a:spLocks noGrp="1"/>
          </p:cNvSpPr>
          <p:nvPr>
            <p:ph type="subTitle" idx="4"/>
          </p:nvPr>
        </p:nvSpPr>
        <p:spPr>
          <a:xfrm>
            <a:off x="6460750" y="30356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5" name="Google Shape;95;p15"/>
          <p:cNvSpPr txBox="1">
            <a:spLocks noGrp="1"/>
          </p:cNvSpPr>
          <p:nvPr>
            <p:ph type="ctrTitle" idx="5"/>
          </p:nvPr>
        </p:nvSpPr>
        <p:spPr>
          <a:xfrm>
            <a:off x="6060100" y="27270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600">
                <a:solidFill>
                  <a:srgbClr val="000000"/>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96" name="Google Shape;96;p15"/>
          <p:cNvSpPr txBox="1">
            <a:spLocks noGrp="1"/>
          </p:cNvSpPr>
          <p:nvPr>
            <p:ph type="ctrTitle" idx="6"/>
          </p:nvPr>
        </p:nvSpPr>
        <p:spPr>
          <a:xfrm>
            <a:off x="723600" y="470625"/>
            <a:ext cx="20781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design 4">
  <p:cSld name="CUSTOM_22">
    <p:spTree>
      <p:nvGrpSpPr>
        <p:cNvPr id="1" name="Shape 97"/>
        <p:cNvGrpSpPr/>
        <p:nvPr/>
      </p:nvGrpSpPr>
      <p:grpSpPr>
        <a:xfrm>
          <a:off x="0" y="0"/>
          <a:ext cx="0" cy="0"/>
          <a:chOff x="0" y="0"/>
          <a:chExt cx="0" cy="0"/>
        </a:xfrm>
      </p:grpSpPr>
      <p:sp>
        <p:nvSpPr>
          <p:cNvPr id="98" name="Google Shape;98;p16"/>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
        <p:nvSpPr>
          <p:cNvPr id="99" name="Google Shape;99;p16"/>
          <p:cNvSpPr txBox="1">
            <a:spLocks noGrp="1"/>
          </p:cNvSpPr>
          <p:nvPr>
            <p:ph type="ctrTitle"/>
          </p:nvPr>
        </p:nvSpPr>
        <p:spPr>
          <a:xfrm flipH="1">
            <a:off x="2609225" y="2243225"/>
            <a:ext cx="28767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CCCCCC"/>
              </a:buClr>
              <a:buSzPts val="3600"/>
              <a:buNone/>
              <a:defRPr sz="3600">
                <a:solidFill>
                  <a:srgbClr val="CCCCCC"/>
                </a:solidFill>
              </a:defRPr>
            </a:lvl1pPr>
            <a:lvl2pPr lvl="1" algn="r" rtl="0">
              <a:spcBef>
                <a:spcPts val="0"/>
              </a:spcBef>
              <a:spcAft>
                <a:spcPts val="0"/>
              </a:spcAft>
              <a:buClr>
                <a:srgbClr val="CCCCCC"/>
              </a:buClr>
              <a:buSzPts val="6500"/>
              <a:buNone/>
              <a:defRPr sz="6500">
                <a:solidFill>
                  <a:srgbClr val="CCCCCC"/>
                </a:solidFill>
              </a:defRPr>
            </a:lvl2pPr>
            <a:lvl3pPr lvl="2" algn="r" rtl="0">
              <a:spcBef>
                <a:spcPts val="0"/>
              </a:spcBef>
              <a:spcAft>
                <a:spcPts val="0"/>
              </a:spcAft>
              <a:buClr>
                <a:srgbClr val="CCCCCC"/>
              </a:buClr>
              <a:buSzPts val="6500"/>
              <a:buNone/>
              <a:defRPr sz="6500">
                <a:solidFill>
                  <a:srgbClr val="CCCCCC"/>
                </a:solidFill>
              </a:defRPr>
            </a:lvl3pPr>
            <a:lvl4pPr lvl="3" algn="r" rtl="0">
              <a:spcBef>
                <a:spcPts val="0"/>
              </a:spcBef>
              <a:spcAft>
                <a:spcPts val="0"/>
              </a:spcAft>
              <a:buClr>
                <a:srgbClr val="CCCCCC"/>
              </a:buClr>
              <a:buSzPts val="6500"/>
              <a:buNone/>
              <a:defRPr sz="6500">
                <a:solidFill>
                  <a:srgbClr val="CCCCCC"/>
                </a:solidFill>
              </a:defRPr>
            </a:lvl4pPr>
            <a:lvl5pPr lvl="4" algn="r" rtl="0">
              <a:spcBef>
                <a:spcPts val="0"/>
              </a:spcBef>
              <a:spcAft>
                <a:spcPts val="0"/>
              </a:spcAft>
              <a:buClr>
                <a:srgbClr val="CCCCCC"/>
              </a:buClr>
              <a:buSzPts val="6500"/>
              <a:buNone/>
              <a:defRPr sz="6500">
                <a:solidFill>
                  <a:srgbClr val="CCCCCC"/>
                </a:solidFill>
              </a:defRPr>
            </a:lvl5pPr>
            <a:lvl6pPr lvl="5" algn="r" rtl="0">
              <a:spcBef>
                <a:spcPts val="0"/>
              </a:spcBef>
              <a:spcAft>
                <a:spcPts val="0"/>
              </a:spcAft>
              <a:buClr>
                <a:srgbClr val="CCCCCC"/>
              </a:buClr>
              <a:buSzPts val="6500"/>
              <a:buNone/>
              <a:defRPr sz="6500">
                <a:solidFill>
                  <a:srgbClr val="CCCCCC"/>
                </a:solidFill>
              </a:defRPr>
            </a:lvl6pPr>
            <a:lvl7pPr lvl="6" algn="r" rtl="0">
              <a:spcBef>
                <a:spcPts val="0"/>
              </a:spcBef>
              <a:spcAft>
                <a:spcPts val="0"/>
              </a:spcAft>
              <a:buClr>
                <a:srgbClr val="CCCCCC"/>
              </a:buClr>
              <a:buSzPts val="6500"/>
              <a:buNone/>
              <a:defRPr sz="6500">
                <a:solidFill>
                  <a:srgbClr val="CCCCCC"/>
                </a:solidFill>
              </a:defRPr>
            </a:lvl7pPr>
            <a:lvl8pPr lvl="7" algn="r" rtl="0">
              <a:spcBef>
                <a:spcPts val="0"/>
              </a:spcBef>
              <a:spcAft>
                <a:spcPts val="0"/>
              </a:spcAft>
              <a:buClr>
                <a:srgbClr val="CCCCCC"/>
              </a:buClr>
              <a:buSzPts val="6500"/>
              <a:buNone/>
              <a:defRPr sz="6500">
                <a:solidFill>
                  <a:srgbClr val="CCCCCC"/>
                </a:solidFill>
              </a:defRPr>
            </a:lvl8pPr>
            <a:lvl9pPr lvl="8" algn="r" rtl="0">
              <a:spcBef>
                <a:spcPts val="0"/>
              </a:spcBef>
              <a:spcAft>
                <a:spcPts val="0"/>
              </a:spcAft>
              <a:buClr>
                <a:srgbClr val="CCCCCC"/>
              </a:buClr>
              <a:buSzPts val="6500"/>
              <a:buNone/>
              <a:defRPr sz="6500">
                <a:solidFill>
                  <a:srgbClr val="CCCCCC"/>
                </a:solidFill>
              </a:defRPr>
            </a:lvl9pPr>
          </a:lstStyle>
          <a:p>
            <a:endParaRPr/>
          </a:p>
        </p:txBody>
      </p:sp>
      <p:sp>
        <p:nvSpPr>
          <p:cNvPr id="100" name="Google Shape;100;p16"/>
          <p:cNvSpPr txBox="1">
            <a:spLocks noGrp="1"/>
          </p:cNvSpPr>
          <p:nvPr>
            <p:ph type="title" idx="2" hasCustomPrompt="1"/>
          </p:nvPr>
        </p:nvSpPr>
        <p:spPr>
          <a:xfrm flipH="1">
            <a:off x="35140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ine design 5">
  <p:cSld name="CUSTOM_23">
    <p:spTree>
      <p:nvGrpSpPr>
        <p:cNvPr id="1" name="Shape 101"/>
        <p:cNvGrpSpPr/>
        <p:nvPr/>
      </p:nvGrpSpPr>
      <p:grpSpPr>
        <a:xfrm>
          <a:off x="0" y="0"/>
          <a:ext cx="0" cy="0"/>
          <a:chOff x="0" y="0"/>
          <a:chExt cx="0" cy="0"/>
        </a:xfrm>
      </p:grpSpPr>
      <p:sp>
        <p:nvSpPr>
          <p:cNvPr id="102" name="Google Shape;102;p17"/>
          <p:cNvSpPr txBox="1">
            <a:spLocks noGrp="1"/>
          </p:cNvSpPr>
          <p:nvPr>
            <p:ph type="ctrTitle"/>
          </p:nvPr>
        </p:nvSpPr>
        <p:spPr>
          <a:xfrm flipH="1">
            <a:off x="4101725" y="2243225"/>
            <a:ext cx="27558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a:endParaRPr/>
          </a:p>
        </p:txBody>
      </p:sp>
      <p:sp>
        <p:nvSpPr>
          <p:cNvPr id="103" name="Google Shape;103;p17"/>
          <p:cNvSpPr txBox="1">
            <a:spLocks noGrp="1"/>
          </p:cNvSpPr>
          <p:nvPr>
            <p:ph type="title" idx="2" hasCustomPrompt="1"/>
          </p:nvPr>
        </p:nvSpPr>
        <p:spPr>
          <a:xfrm flipH="1">
            <a:off x="-5174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104" name="Google Shape;104;p17"/>
          <p:cNvSpPr/>
          <p:nvPr/>
        </p:nvSpPr>
        <p:spPr>
          <a:xfrm>
            <a:off x="26093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line design 6">
  <p:cSld name="CUSTOM_24">
    <p:spTree>
      <p:nvGrpSpPr>
        <p:cNvPr id="1" name="Shape 105"/>
        <p:cNvGrpSpPr/>
        <p:nvPr/>
      </p:nvGrpSpPr>
      <p:grpSpPr>
        <a:xfrm>
          <a:off x="0" y="0"/>
          <a:ext cx="0" cy="0"/>
          <a:chOff x="0" y="0"/>
          <a:chExt cx="0" cy="0"/>
        </a:xfrm>
      </p:grpSpPr>
      <p:sp>
        <p:nvSpPr>
          <p:cNvPr id="106" name="Google Shape;106;p18"/>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 name="Google Shape;107;p18"/>
          <p:cNvSpPr txBox="1">
            <a:spLocks noGrp="1"/>
          </p:cNvSpPr>
          <p:nvPr>
            <p:ph type="ctrTitle"/>
          </p:nvPr>
        </p:nvSpPr>
        <p:spPr>
          <a:xfrm flipH="1">
            <a:off x="2609225" y="2243225"/>
            <a:ext cx="28767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D9D9D9"/>
              </a:buClr>
              <a:buSzPts val="3600"/>
              <a:buNone/>
              <a:defRPr sz="3600">
                <a:solidFill>
                  <a:srgbClr val="D9D9D9"/>
                </a:solidFill>
              </a:defRPr>
            </a:lvl1pPr>
            <a:lvl2pPr lvl="1" algn="r" rtl="0">
              <a:spcBef>
                <a:spcPts val="0"/>
              </a:spcBef>
              <a:spcAft>
                <a:spcPts val="0"/>
              </a:spcAft>
              <a:buClr>
                <a:srgbClr val="D9D9D9"/>
              </a:buClr>
              <a:buSzPts val="6500"/>
              <a:buNone/>
              <a:defRPr sz="6500">
                <a:solidFill>
                  <a:srgbClr val="D9D9D9"/>
                </a:solidFill>
              </a:defRPr>
            </a:lvl2pPr>
            <a:lvl3pPr lvl="2" algn="r" rtl="0">
              <a:spcBef>
                <a:spcPts val="0"/>
              </a:spcBef>
              <a:spcAft>
                <a:spcPts val="0"/>
              </a:spcAft>
              <a:buClr>
                <a:srgbClr val="D9D9D9"/>
              </a:buClr>
              <a:buSzPts val="6500"/>
              <a:buNone/>
              <a:defRPr sz="6500">
                <a:solidFill>
                  <a:srgbClr val="D9D9D9"/>
                </a:solidFill>
              </a:defRPr>
            </a:lvl3pPr>
            <a:lvl4pPr lvl="3" algn="r" rtl="0">
              <a:spcBef>
                <a:spcPts val="0"/>
              </a:spcBef>
              <a:spcAft>
                <a:spcPts val="0"/>
              </a:spcAft>
              <a:buClr>
                <a:srgbClr val="D9D9D9"/>
              </a:buClr>
              <a:buSzPts val="6500"/>
              <a:buNone/>
              <a:defRPr sz="6500">
                <a:solidFill>
                  <a:srgbClr val="D9D9D9"/>
                </a:solidFill>
              </a:defRPr>
            </a:lvl4pPr>
            <a:lvl5pPr lvl="4" algn="r" rtl="0">
              <a:spcBef>
                <a:spcPts val="0"/>
              </a:spcBef>
              <a:spcAft>
                <a:spcPts val="0"/>
              </a:spcAft>
              <a:buClr>
                <a:srgbClr val="D9D9D9"/>
              </a:buClr>
              <a:buSzPts val="6500"/>
              <a:buNone/>
              <a:defRPr sz="6500">
                <a:solidFill>
                  <a:srgbClr val="D9D9D9"/>
                </a:solidFill>
              </a:defRPr>
            </a:lvl5pPr>
            <a:lvl6pPr lvl="5" algn="r" rtl="0">
              <a:spcBef>
                <a:spcPts val="0"/>
              </a:spcBef>
              <a:spcAft>
                <a:spcPts val="0"/>
              </a:spcAft>
              <a:buClr>
                <a:srgbClr val="D9D9D9"/>
              </a:buClr>
              <a:buSzPts val="6500"/>
              <a:buNone/>
              <a:defRPr sz="6500">
                <a:solidFill>
                  <a:srgbClr val="D9D9D9"/>
                </a:solidFill>
              </a:defRPr>
            </a:lvl6pPr>
            <a:lvl7pPr lvl="6" algn="r" rtl="0">
              <a:spcBef>
                <a:spcPts val="0"/>
              </a:spcBef>
              <a:spcAft>
                <a:spcPts val="0"/>
              </a:spcAft>
              <a:buClr>
                <a:srgbClr val="D9D9D9"/>
              </a:buClr>
              <a:buSzPts val="6500"/>
              <a:buNone/>
              <a:defRPr sz="6500">
                <a:solidFill>
                  <a:srgbClr val="D9D9D9"/>
                </a:solidFill>
              </a:defRPr>
            </a:lvl7pPr>
            <a:lvl8pPr lvl="7" algn="r" rtl="0">
              <a:spcBef>
                <a:spcPts val="0"/>
              </a:spcBef>
              <a:spcAft>
                <a:spcPts val="0"/>
              </a:spcAft>
              <a:buClr>
                <a:srgbClr val="D9D9D9"/>
              </a:buClr>
              <a:buSzPts val="6500"/>
              <a:buNone/>
              <a:defRPr sz="6500">
                <a:solidFill>
                  <a:srgbClr val="D9D9D9"/>
                </a:solidFill>
              </a:defRPr>
            </a:lvl8pPr>
            <a:lvl9pPr lvl="8" algn="r" rtl="0">
              <a:spcBef>
                <a:spcPts val="0"/>
              </a:spcBef>
              <a:spcAft>
                <a:spcPts val="0"/>
              </a:spcAft>
              <a:buClr>
                <a:srgbClr val="D9D9D9"/>
              </a:buClr>
              <a:buSzPts val="6500"/>
              <a:buNone/>
              <a:defRPr sz="6500">
                <a:solidFill>
                  <a:srgbClr val="D9D9D9"/>
                </a:solidFill>
              </a:defRPr>
            </a:lvl9pPr>
          </a:lstStyle>
          <a:p>
            <a:endParaRPr/>
          </a:p>
        </p:txBody>
      </p:sp>
      <p:sp>
        <p:nvSpPr>
          <p:cNvPr id="108" name="Google Shape;108;p18"/>
          <p:cNvSpPr txBox="1">
            <a:spLocks noGrp="1"/>
          </p:cNvSpPr>
          <p:nvPr>
            <p:ph type="title" idx="2" hasCustomPrompt="1"/>
          </p:nvPr>
        </p:nvSpPr>
        <p:spPr>
          <a:xfrm flipH="1">
            <a:off x="35140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9D9D9"/>
              </a:buClr>
              <a:buSzPts val="16000"/>
              <a:buNone/>
              <a:defRPr sz="16000">
                <a:solidFill>
                  <a:srgbClr val="D9D9D9"/>
                </a:solidFill>
              </a:defRPr>
            </a:lvl1pPr>
            <a:lvl2pPr lvl="1"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2">
  <p:cSld name="CUSTOM_11_1">
    <p:spTree>
      <p:nvGrpSpPr>
        <p:cNvPr id="1" name="Shape 109"/>
        <p:cNvGrpSpPr/>
        <p:nvPr/>
      </p:nvGrpSpPr>
      <p:grpSpPr>
        <a:xfrm>
          <a:off x="0" y="0"/>
          <a:ext cx="0" cy="0"/>
          <a:chOff x="0" y="0"/>
          <a:chExt cx="0" cy="0"/>
        </a:xfrm>
      </p:grpSpPr>
      <p:sp>
        <p:nvSpPr>
          <p:cNvPr id="110" name="Google Shape;110;p19"/>
          <p:cNvSpPr txBox="1">
            <a:spLocks noGrp="1"/>
          </p:cNvSpPr>
          <p:nvPr>
            <p:ph type="ctrTitle"/>
          </p:nvPr>
        </p:nvSpPr>
        <p:spPr>
          <a:xfrm>
            <a:off x="126315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1" name="Google Shape;111;p19"/>
          <p:cNvSpPr txBox="1">
            <a:spLocks noGrp="1"/>
          </p:cNvSpPr>
          <p:nvPr>
            <p:ph type="subTitle" idx="1"/>
          </p:nvPr>
        </p:nvSpPr>
        <p:spPr>
          <a:xfrm>
            <a:off x="131010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9"/>
          <p:cNvSpPr txBox="1">
            <a:spLocks noGrp="1"/>
          </p:cNvSpPr>
          <p:nvPr>
            <p:ph type="ctrTitle" idx="2"/>
          </p:nvPr>
        </p:nvSpPr>
        <p:spPr>
          <a:xfrm>
            <a:off x="390270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3" name="Google Shape;113;p19"/>
          <p:cNvSpPr txBox="1">
            <a:spLocks noGrp="1"/>
          </p:cNvSpPr>
          <p:nvPr>
            <p:ph type="subTitle" idx="3"/>
          </p:nvPr>
        </p:nvSpPr>
        <p:spPr>
          <a:xfrm>
            <a:off x="394965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19"/>
          <p:cNvSpPr txBox="1">
            <a:spLocks noGrp="1"/>
          </p:cNvSpPr>
          <p:nvPr>
            <p:ph type="ctrTitle" idx="4"/>
          </p:nvPr>
        </p:nvSpPr>
        <p:spPr>
          <a:xfrm>
            <a:off x="6589500" y="1910650"/>
            <a:ext cx="1338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5" name="Google Shape;115;p19"/>
          <p:cNvSpPr txBox="1">
            <a:spLocks noGrp="1"/>
          </p:cNvSpPr>
          <p:nvPr>
            <p:ph type="subTitle" idx="5"/>
          </p:nvPr>
        </p:nvSpPr>
        <p:spPr>
          <a:xfrm>
            <a:off x="6636450" y="2426522"/>
            <a:ext cx="1244400" cy="7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9"/>
          <p:cNvSpPr txBox="1">
            <a:spLocks noGrp="1"/>
          </p:cNvSpPr>
          <p:nvPr>
            <p:ph type="title" idx="6" hasCustomPrompt="1"/>
          </p:nvPr>
        </p:nvSpPr>
        <p:spPr>
          <a:xfrm>
            <a:off x="1422605"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19"/>
          <p:cNvSpPr txBox="1">
            <a:spLocks noGrp="1"/>
          </p:cNvSpPr>
          <p:nvPr>
            <p:ph type="title" idx="7" hasCustomPrompt="1"/>
          </p:nvPr>
        </p:nvSpPr>
        <p:spPr>
          <a:xfrm>
            <a:off x="4038680"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18" name="Google Shape;118;p19"/>
          <p:cNvSpPr txBox="1">
            <a:spLocks noGrp="1"/>
          </p:cNvSpPr>
          <p:nvPr>
            <p:ph type="title" idx="8" hasCustomPrompt="1"/>
          </p:nvPr>
        </p:nvSpPr>
        <p:spPr>
          <a:xfrm>
            <a:off x="6749255" y="3223975"/>
            <a:ext cx="10194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r>
              <a:t>xx%</a:t>
            </a:r>
          </a:p>
        </p:txBody>
      </p:sp>
      <p:sp>
        <p:nvSpPr>
          <p:cNvPr id="119" name="Google Shape;119;p19"/>
          <p:cNvSpPr txBox="1">
            <a:spLocks noGrp="1"/>
          </p:cNvSpPr>
          <p:nvPr>
            <p:ph type="ctrTitle" idx="9"/>
          </p:nvPr>
        </p:nvSpPr>
        <p:spPr>
          <a:xfrm>
            <a:off x="723600" y="470625"/>
            <a:ext cx="20781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11_1_2_1">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1676549" y="2123400"/>
            <a:ext cx="2847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122" name="Google Shape;122;p20"/>
          <p:cNvSpPr txBox="1">
            <a:spLocks noGrp="1"/>
          </p:cNvSpPr>
          <p:nvPr>
            <p:ph type="subTitle" idx="1"/>
          </p:nvPr>
        </p:nvSpPr>
        <p:spPr>
          <a:xfrm flipH="1">
            <a:off x="5020872" y="198675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3" name="Google Shape;123;p20"/>
          <p:cNvSpPr txBox="1"/>
          <p:nvPr/>
        </p:nvSpPr>
        <p:spPr>
          <a:xfrm flipH="1">
            <a:off x="5020875" y="3782100"/>
            <a:ext cx="3367200" cy="474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rgbClr val="F3F3F3"/>
                </a:solidFill>
                <a:latin typeface="Open Sans"/>
                <a:ea typeface="Open Sans"/>
                <a:cs typeface="Open Sans"/>
                <a:sym typeface="Open Sans"/>
              </a:rPr>
              <a:t>CREDITS:</a:t>
            </a:r>
            <a:r>
              <a:rPr lang="en" sz="1000">
                <a:solidFill>
                  <a:srgbClr val="F3F3F3"/>
                </a:solidFill>
                <a:latin typeface="Open Sans"/>
                <a:ea typeface="Open Sans"/>
                <a:cs typeface="Open Sans"/>
                <a:sym typeface="Open Sans"/>
              </a:rPr>
              <a:t> This presentation template was created by </a:t>
            </a:r>
            <a:r>
              <a:rPr lang="en" sz="1000" b="1">
                <a:solidFill>
                  <a:srgbClr val="F3F3F3"/>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rgbClr val="F3F3F3"/>
                </a:solidFill>
                <a:latin typeface="Open Sans"/>
                <a:ea typeface="Open Sans"/>
                <a:cs typeface="Open Sans"/>
                <a:sym typeface="Open Sans"/>
              </a:rPr>
              <a:t>, including icons by </a:t>
            </a:r>
            <a:r>
              <a:rPr lang="en" sz="1000" b="1">
                <a:solidFill>
                  <a:srgbClr val="F3F3F3"/>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rgbClr val="F3F3F3"/>
                </a:solidFill>
                <a:latin typeface="Open Sans"/>
                <a:ea typeface="Open Sans"/>
                <a:cs typeface="Open Sans"/>
                <a:sym typeface="Open Sans"/>
              </a:rPr>
              <a:t>, and infographics &amp; images by </a:t>
            </a:r>
            <a:r>
              <a:rPr lang="en" sz="1000" b="1">
                <a:solidFill>
                  <a:srgbClr val="F3F3F3"/>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a:solidFill>
                <a:srgbClr val="F3F3F3"/>
              </a:solidFill>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24"/>
        <p:cNvGrpSpPr/>
        <p:nvPr/>
      </p:nvGrpSpPr>
      <p:grpSpPr>
        <a:xfrm>
          <a:off x="0" y="0"/>
          <a:ext cx="0" cy="0"/>
          <a:chOff x="0" y="0"/>
          <a:chExt cx="0" cy="0"/>
        </a:xfrm>
      </p:grpSpPr>
      <p:sp>
        <p:nvSpPr>
          <p:cNvPr id="125" name="Google Shape;125;p21"/>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1"/>
          <p:cNvSpPr txBox="1">
            <a:spLocks noGrp="1"/>
          </p:cNvSpPr>
          <p:nvPr>
            <p:ph type="ctrTitle"/>
          </p:nvPr>
        </p:nvSpPr>
        <p:spPr>
          <a:xfrm>
            <a:off x="723600" y="470625"/>
            <a:ext cx="20781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esources">
  <p:cSld name="CUSTOM_10">
    <p:spTree>
      <p:nvGrpSpPr>
        <p:cNvPr id="1" name="Shape 127"/>
        <p:cNvGrpSpPr/>
        <p:nvPr/>
      </p:nvGrpSpPr>
      <p:grpSpPr>
        <a:xfrm>
          <a:off x="0" y="0"/>
          <a:ext cx="0" cy="0"/>
          <a:chOff x="0" y="0"/>
          <a:chExt cx="0" cy="0"/>
        </a:xfrm>
      </p:grpSpPr>
      <p:sp>
        <p:nvSpPr>
          <p:cNvPr id="128" name="Google Shape;128;p22"/>
          <p:cNvSpPr txBox="1">
            <a:spLocks noGrp="1"/>
          </p:cNvSpPr>
          <p:nvPr>
            <p:ph type="body" idx="1"/>
          </p:nvPr>
        </p:nvSpPr>
        <p:spPr>
          <a:xfrm>
            <a:off x="642050" y="18300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9" name="Google Shape;129;p22"/>
          <p:cNvSpPr txBox="1">
            <a:spLocks noGrp="1"/>
          </p:cNvSpPr>
          <p:nvPr>
            <p:ph type="subTitle" idx="2"/>
          </p:nvPr>
        </p:nvSpPr>
        <p:spPr>
          <a:xfrm>
            <a:off x="723600" y="991050"/>
            <a:ext cx="36558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atin typeface="Open Sans"/>
                <a:ea typeface="Open Sans"/>
                <a:cs typeface="Open Sans"/>
                <a:sym typeface="Open Sans"/>
              </a:defRPr>
            </a:lvl2pPr>
            <a:lvl3pPr lvl="2" rtl="0">
              <a:spcBef>
                <a:spcPts val="1600"/>
              </a:spcBef>
              <a:spcAft>
                <a:spcPts val="0"/>
              </a:spcAft>
              <a:buNone/>
              <a:defRPr>
                <a:latin typeface="Open Sans"/>
                <a:ea typeface="Open Sans"/>
                <a:cs typeface="Open Sans"/>
                <a:sym typeface="Open Sans"/>
              </a:defRPr>
            </a:lvl3pPr>
            <a:lvl4pPr lvl="3" rtl="0">
              <a:spcBef>
                <a:spcPts val="1600"/>
              </a:spcBef>
              <a:spcAft>
                <a:spcPts val="0"/>
              </a:spcAft>
              <a:buNone/>
              <a:defRPr>
                <a:latin typeface="Open Sans"/>
                <a:ea typeface="Open Sans"/>
                <a:cs typeface="Open Sans"/>
                <a:sym typeface="Open Sans"/>
              </a:defRPr>
            </a:lvl4pPr>
            <a:lvl5pPr lvl="4" rtl="0">
              <a:spcBef>
                <a:spcPts val="1600"/>
              </a:spcBef>
              <a:spcAft>
                <a:spcPts val="0"/>
              </a:spcAft>
              <a:buNone/>
              <a:defRPr>
                <a:latin typeface="Open Sans"/>
                <a:ea typeface="Open Sans"/>
                <a:cs typeface="Open Sans"/>
                <a:sym typeface="Open Sans"/>
              </a:defRPr>
            </a:lvl5pPr>
            <a:lvl6pPr lvl="5" rtl="0">
              <a:spcBef>
                <a:spcPts val="1600"/>
              </a:spcBef>
              <a:spcAft>
                <a:spcPts val="0"/>
              </a:spcAft>
              <a:buNone/>
              <a:defRPr>
                <a:latin typeface="Open Sans"/>
                <a:ea typeface="Open Sans"/>
                <a:cs typeface="Open Sans"/>
                <a:sym typeface="Open Sans"/>
              </a:defRPr>
            </a:lvl6pPr>
            <a:lvl7pPr lvl="6" rtl="0">
              <a:spcBef>
                <a:spcPts val="1600"/>
              </a:spcBef>
              <a:spcAft>
                <a:spcPts val="0"/>
              </a:spcAft>
              <a:buNone/>
              <a:defRPr>
                <a:latin typeface="Open Sans"/>
                <a:ea typeface="Open Sans"/>
                <a:cs typeface="Open Sans"/>
                <a:sym typeface="Open Sans"/>
              </a:defRPr>
            </a:lvl7pPr>
            <a:lvl8pPr lvl="7" rtl="0">
              <a:spcBef>
                <a:spcPts val="1600"/>
              </a:spcBef>
              <a:spcAft>
                <a:spcPts val="0"/>
              </a:spcAft>
              <a:buNone/>
              <a:defRPr>
                <a:latin typeface="Open Sans"/>
                <a:ea typeface="Open Sans"/>
                <a:cs typeface="Open Sans"/>
                <a:sym typeface="Open Sans"/>
              </a:defRPr>
            </a:lvl8pPr>
            <a:lvl9pPr lvl="8" rtl="0">
              <a:spcBef>
                <a:spcPts val="1600"/>
              </a:spcBef>
              <a:spcAft>
                <a:spcPts val="1600"/>
              </a:spcAft>
              <a:buNone/>
              <a:defRPr>
                <a:latin typeface="Open Sans"/>
                <a:ea typeface="Open Sans"/>
                <a:cs typeface="Open Sans"/>
                <a:sym typeface="Open Sans"/>
              </a:defRPr>
            </a:lvl9pPr>
          </a:lstStyle>
          <a:p>
            <a:endParaRPr/>
          </a:p>
        </p:txBody>
      </p:sp>
      <p:sp>
        <p:nvSpPr>
          <p:cNvPr id="130" name="Google Shape;130;p22"/>
          <p:cNvSpPr txBox="1">
            <a:spLocks noGrp="1"/>
          </p:cNvSpPr>
          <p:nvPr>
            <p:ph type="ctrTitle"/>
          </p:nvPr>
        </p:nvSpPr>
        <p:spPr>
          <a:xfrm>
            <a:off x="723600" y="470625"/>
            <a:ext cx="20781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p:nvPr/>
        </p:nvSpPr>
        <p:spPr>
          <a:xfrm>
            <a:off x="1578888" y="1536078"/>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13;p3"/>
          <p:cNvSpPr txBox="1">
            <a:spLocks noGrp="1"/>
          </p:cNvSpPr>
          <p:nvPr>
            <p:ph type="ctrTitle"/>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4" name="Google Shape;14;p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5" name="Google Shape;15;p3"/>
          <p:cNvSpPr txBox="1">
            <a:spLocks noGrp="1"/>
          </p:cNvSpPr>
          <p:nvPr>
            <p:ph type="title" idx="2"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3"/>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7" name="Google Shape;17;p3"/>
          <p:cNvSpPr txBox="1">
            <a:spLocks noGrp="1"/>
          </p:cNvSpPr>
          <p:nvPr>
            <p:ph type="subTitle" idx="4"/>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 name="Google Shape;18;p3"/>
          <p:cNvSpPr txBox="1">
            <a:spLocks noGrp="1"/>
          </p:cNvSpPr>
          <p:nvPr>
            <p:ph type="title" idx="5"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ctrTitle" idx="6"/>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0" name="Google Shape;20;p3"/>
          <p:cNvSpPr txBox="1">
            <a:spLocks noGrp="1"/>
          </p:cNvSpPr>
          <p:nvPr>
            <p:ph type="subTitle" idx="7"/>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1" name="Google Shape;21;p3"/>
          <p:cNvSpPr txBox="1">
            <a:spLocks noGrp="1"/>
          </p:cNvSpPr>
          <p:nvPr>
            <p:ph type="title" idx="8"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a:spLocks noGrp="1"/>
          </p:cNvSpPr>
          <p:nvPr>
            <p:ph type="ctrTitle" idx="9"/>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3"/>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4"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5"/>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6"/>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7"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a:spLocks noGrp="1"/>
          </p:cNvSpPr>
          <p:nvPr>
            <p:ph type="ctrTitle" idx="18"/>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9" name="Google Shape;29;p3"/>
          <p:cNvSpPr txBox="1">
            <a:spLocks noGrp="1"/>
          </p:cNvSpPr>
          <p:nvPr>
            <p:ph type="subTitle" idx="19"/>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0" name="Google Shape;30;p3"/>
          <p:cNvSpPr txBox="1">
            <a:spLocks noGrp="1"/>
          </p:cNvSpPr>
          <p:nvPr>
            <p:ph type="title" idx="20"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3"/>
          <p:cNvSpPr/>
          <p:nvPr/>
        </p:nvSpPr>
        <p:spPr>
          <a:xfrm>
            <a:off x="737900" y="547725"/>
            <a:ext cx="749700" cy="48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 name="Google Shape;32;p3"/>
          <p:cNvSpPr txBox="1">
            <a:spLocks noGrp="1"/>
          </p:cNvSpPr>
          <p:nvPr>
            <p:ph type="ctrTitle" idx="21"/>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3"/>
          <p:cNvSpPr/>
          <p:nvPr/>
        </p:nvSpPr>
        <p:spPr>
          <a:xfrm>
            <a:off x="-99062" y="3110610"/>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13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p:cSld name="CUSTOM_27">
    <p:bg>
      <p:bgPr>
        <a:solidFill>
          <a:schemeClr val="lt1"/>
        </a:solidFill>
        <a:effectLst/>
      </p:bgPr>
    </p:bg>
    <p:spTree>
      <p:nvGrpSpPr>
        <p:cNvPr id="1" name="Shape 1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line design 1">
  <p:cSld name="CUSTOM_7_2">
    <p:spTree>
      <p:nvGrpSpPr>
        <p:cNvPr id="1" name="Shape 40"/>
        <p:cNvGrpSpPr/>
        <p:nvPr/>
      </p:nvGrpSpPr>
      <p:grpSpPr>
        <a:xfrm>
          <a:off x="0" y="0"/>
          <a:ext cx="0" cy="0"/>
          <a:chOff x="0" y="0"/>
          <a:chExt cx="0" cy="0"/>
        </a:xfrm>
      </p:grpSpPr>
      <p:sp>
        <p:nvSpPr>
          <p:cNvPr id="41" name="Google Shape;41;p6"/>
          <p:cNvSpPr txBox="1">
            <a:spLocks noGrp="1"/>
          </p:cNvSpPr>
          <p:nvPr>
            <p:ph type="ctrTitle"/>
          </p:nvPr>
        </p:nvSpPr>
        <p:spPr>
          <a:xfrm flipH="1">
            <a:off x="4101725" y="2243225"/>
            <a:ext cx="27558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3600"/>
              <a:buNone/>
              <a:defRPr sz="3600">
                <a:solidFill>
                  <a:srgbClr val="CCCCCC"/>
                </a:solidFill>
              </a:defRPr>
            </a:lvl1pPr>
            <a:lvl2pPr lvl="1" rtl="0">
              <a:spcBef>
                <a:spcPts val="0"/>
              </a:spcBef>
              <a:spcAft>
                <a:spcPts val="0"/>
              </a:spcAft>
              <a:buClr>
                <a:srgbClr val="CCCCCC"/>
              </a:buClr>
              <a:buSzPts val="6500"/>
              <a:buNone/>
              <a:defRPr sz="6500">
                <a:solidFill>
                  <a:srgbClr val="CCCCCC"/>
                </a:solidFill>
              </a:defRPr>
            </a:lvl2pPr>
            <a:lvl3pPr lvl="2" rtl="0">
              <a:spcBef>
                <a:spcPts val="0"/>
              </a:spcBef>
              <a:spcAft>
                <a:spcPts val="0"/>
              </a:spcAft>
              <a:buClr>
                <a:srgbClr val="CCCCCC"/>
              </a:buClr>
              <a:buSzPts val="6500"/>
              <a:buNone/>
              <a:defRPr sz="6500">
                <a:solidFill>
                  <a:srgbClr val="CCCCCC"/>
                </a:solidFill>
              </a:defRPr>
            </a:lvl3pPr>
            <a:lvl4pPr lvl="3" rtl="0">
              <a:spcBef>
                <a:spcPts val="0"/>
              </a:spcBef>
              <a:spcAft>
                <a:spcPts val="0"/>
              </a:spcAft>
              <a:buClr>
                <a:srgbClr val="CCCCCC"/>
              </a:buClr>
              <a:buSzPts val="6500"/>
              <a:buNone/>
              <a:defRPr sz="6500">
                <a:solidFill>
                  <a:srgbClr val="CCCCCC"/>
                </a:solidFill>
              </a:defRPr>
            </a:lvl4pPr>
            <a:lvl5pPr lvl="4" rtl="0">
              <a:spcBef>
                <a:spcPts val="0"/>
              </a:spcBef>
              <a:spcAft>
                <a:spcPts val="0"/>
              </a:spcAft>
              <a:buClr>
                <a:srgbClr val="CCCCCC"/>
              </a:buClr>
              <a:buSzPts val="6500"/>
              <a:buNone/>
              <a:defRPr sz="6500">
                <a:solidFill>
                  <a:srgbClr val="CCCCCC"/>
                </a:solidFill>
              </a:defRPr>
            </a:lvl5pPr>
            <a:lvl6pPr lvl="5" rtl="0">
              <a:spcBef>
                <a:spcPts val="0"/>
              </a:spcBef>
              <a:spcAft>
                <a:spcPts val="0"/>
              </a:spcAft>
              <a:buClr>
                <a:srgbClr val="CCCCCC"/>
              </a:buClr>
              <a:buSzPts val="6500"/>
              <a:buNone/>
              <a:defRPr sz="6500">
                <a:solidFill>
                  <a:srgbClr val="CCCCCC"/>
                </a:solidFill>
              </a:defRPr>
            </a:lvl6pPr>
            <a:lvl7pPr lvl="6" rtl="0">
              <a:spcBef>
                <a:spcPts val="0"/>
              </a:spcBef>
              <a:spcAft>
                <a:spcPts val="0"/>
              </a:spcAft>
              <a:buClr>
                <a:srgbClr val="CCCCCC"/>
              </a:buClr>
              <a:buSzPts val="6500"/>
              <a:buNone/>
              <a:defRPr sz="6500">
                <a:solidFill>
                  <a:srgbClr val="CCCCCC"/>
                </a:solidFill>
              </a:defRPr>
            </a:lvl7pPr>
            <a:lvl8pPr lvl="7" rtl="0">
              <a:spcBef>
                <a:spcPts val="0"/>
              </a:spcBef>
              <a:spcAft>
                <a:spcPts val="0"/>
              </a:spcAft>
              <a:buClr>
                <a:srgbClr val="CCCCCC"/>
              </a:buClr>
              <a:buSzPts val="6500"/>
              <a:buNone/>
              <a:defRPr sz="6500">
                <a:solidFill>
                  <a:srgbClr val="CCCCCC"/>
                </a:solidFill>
              </a:defRPr>
            </a:lvl8pPr>
            <a:lvl9pPr lvl="8" rtl="0">
              <a:spcBef>
                <a:spcPts val="0"/>
              </a:spcBef>
              <a:spcAft>
                <a:spcPts val="0"/>
              </a:spcAft>
              <a:buClr>
                <a:srgbClr val="CCCCCC"/>
              </a:buClr>
              <a:buSzPts val="6500"/>
              <a:buNone/>
              <a:defRPr sz="6500">
                <a:solidFill>
                  <a:srgbClr val="CCCCCC"/>
                </a:solidFill>
              </a:defRPr>
            </a:lvl9pPr>
          </a:lstStyle>
          <a:p>
            <a:endParaRPr/>
          </a:p>
        </p:txBody>
      </p:sp>
      <p:sp>
        <p:nvSpPr>
          <p:cNvPr id="42" name="Google Shape;42;p6"/>
          <p:cNvSpPr txBox="1">
            <a:spLocks noGrp="1"/>
          </p:cNvSpPr>
          <p:nvPr>
            <p:ph type="title" idx="2" hasCustomPrompt="1"/>
          </p:nvPr>
        </p:nvSpPr>
        <p:spPr>
          <a:xfrm flipH="1">
            <a:off x="-7460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CCCCC"/>
              </a:buClr>
              <a:buSzPts val="16000"/>
              <a:buNone/>
              <a:defRPr sz="16000">
                <a:solidFill>
                  <a:srgbClr val="CCCCCC"/>
                </a:solidFill>
              </a:defRPr>
            </a:lvl1pPr>
            <a:lvl2pPr lvl="1"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6"/>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CCCC"/>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 subtitle">
  <p:cSld name="CUSTOM_15">
    <p:spTree>
      <p:nvGrpSpPr>
        <p:cNvPr id="1" name="Shape 44"/>
        <p:cNvGrpSpPr/>
        <p:nvPr/>
      </p:nvGrpSpPr>
      <p:grpSpPr>
        <a:xfrm>
          <a:off x="0" y="0"/>
          <a:ext cx="0" cy="0"/>
          <a:chOff x="0" y="0"/>
          <a:chExt cx="0" cy="0"/>
        </a:xfrm>
      </p:grpSpPr>
      <p:sp>
        <p:nvSpPr>
          <p:cNvPr id="45" name="Google Shape;45;p7"/>
          <p:cNvSpPr txBox="1">
            <a:spLocks noGrp="1"/>
          </p:cNvSpPr>
          <p:nvPr>
            <p:ph type="subTitle" idx="1"/>
          </p:nvPr>
        </p:nvSpPr>
        <p:spPr>
          <a:xfrm>
            <a:off x="3531568" y="3311625"/>
            <a:ext cx="49818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CCCCCC"/>
              </a:buClr>
              <a:buSzPts val="1000"/>
              <a:buNone/>
              <a:defRPr sz="1000">
                <a:solidFill>
                  <a:srgbClr val="CCCCCC"/>
                </a:solidFill>
              </a:defRPr>
            </a:lvl1pPr>
            <a:lvl2pPr lvl="1" algn="r" rtl="0">
              <a:lnSpc>
                <a:spcPct val="100000"/>
              </a:lnSpc>
              <a:spcBef>
                <a:spcPts val="0"/>
              </a:spcBef>
              <a:spcAft>
                <a:spcPts val="0"/>
              </a:spcAft>
              <a:buClr>
                <a:srgbClr val="CCCCCC"/>
              </a:buClr>
              <a:buSzPts val="1000"/>
              <a:buNone/>
              <a:defRPr sz="1000">
                <a:solidFill>
                  <a:srgbClr val="CCCCCC"/>
                </a:solidFill>
              </a:defRPr>
            </a:lvl2pPr>
            <a:lvl3pPr lvl="2" algn="r" rtl="0">
              <a:lnSpc>
                <a:spcPct val="100000"/>
              </a:lnSpc>
              <a:spcBef>
                <a:spcPts val="0"/>
              </a:spcBef>
              <a:spcAft>
                <a:spcPts val="0"/>
              </a:spcAft>
              <a:buClr>
                <a:srgbClr val="CCCCCC"/>
              </a:buClr>
              <a:buSzPts val="1000"/>
              <a:buNone/>
              <a:defRPr sz="1000">
                <a:solidFill>
                  <a:srgbClr val="CCCCCC"/>
                </a:solidFill>
              </a:defRPr>
            </a:lvl3pPr>
            <a:lvl4pPr lvl="3" algn="r" rtl="0">
              <a:lnSpc>
                <a:spcPct val="100000"/>
              </a:lnSpc>
              <a:spcBef>
                <a:spcPts val="0"/>
              </a:spcBef>
              <a:spcAft>
                <a:spcPts val="0"/>
              </a:spcAft>
              <a:buClr>
                <a:srgbClr val="CCCCCC"/>
              </a:buClr>
              <a:buSzPts val="1000"/>
              <a:buNone/>
              <a:defRPr sz="1000">
                <a:solidFill>
                  <a:srgbClr val="CCCCCC"/>
                </a:solidFill>
              </a:defRPr>
            </a:lvl4pPr>
            <a:lvl5pPr lvl="4" algn="r" rtl="0">
              <a:lnSpc>
                <a:spcPct val="100000"/>
              </a:lnSpc>
              <a:spcBef>
                <a:spcPts val="0"/>
              </a:spcBef>
              <a:spcAft>
                <a:spcPts val="0"/>
              </a:spcAft>
              <a:buClr>
                <a:srgbClr val="CCCCCC"/>
              </a:buClr>
              <a:buSzPts val="1000"/>
              <a:buNone/>
              <a:defRPr sz="1000">
                <a:solidFill>
                  <a:srgbClr val="CCCCCC"/>
                </a:solidFill>
              </a:defRPr>
            </a:lvl5pPr>
            <a:lvl6pPr lvl="5" algn="r" rtl="0">
              <a:lnSpc>
                <a:spcPct val="100000"/>
              </a:lnSpc>
              <a:spcBef>
                <a:spcPts val="0"/>
              </a:spcBef>
              <a:spcAft>
                <a:spcPts val="0"/>
              </a:spcAft>
              <a:buClr>
                <a:srgbClr val="CCCCCC"/>
              </a:buClr>
              <a:buSzPts val="1000"/>
              <a:buNone/>
              <a:defRPr sz="1000">
                <a:solidFill>
                  <a:srgbClr val="CCCCCC"/>
                </a:solidFill>
              </a:defRPr>
            </a:lvl6pPr>
            <a:lvl7pPr lvl="6" algn="r" rtl="0">
              <a:lnSpc>
                <a:spcPct val="100000"/>
              </a:lnSpc>
              <a:spcBef>
                <a:spcPts val="0"/>
              </a:spcBef>
              <a:spcAft>
                <a:spcPts val="0"/>
              </a:spcAft>
              <a:buClr>
                <a:srgbClr val="CCCCCC"/>
              </a:buClr>
              <a:buSzPts val="1000"/>
              <a:buNone/>
              <a:defRPr sz="1000">
                <a:solidFill>
                  <a:srgbClr val="CCCCCC"/>
                </a:solidFill>
              </a:defRPr>
            </a:lvl7pPr>
            <a:lvl8pPr lvl="7" algn="r" rtl="0">
              <a:lnSpc>
                <a:spcPct val="100000"/>
              </a:lnSpc>
              <a:spcBef>
                <a:spcPts val="0"/>
              </a:spcBef>
              <a:spcAft>
                <a:spcPts val="0"/>
              </a:spcAft>
              <a:buClr>
                <a:srgbClr val="CCCCCC"/>
              </a:buClr>
              <a:buSzPts val="1000"/>
              <a:buNone/>
              <a:defRPr sz="1000">
                <a:solidFill>
                  <a:srgbClr val="CCCCCC"/>
                </a:solidFill>
              </a:defRPr>
            </a:lvl8pPr>
            <a:lvl9pPr lvl="8" algn="r" rtl="0">
              <a:lnSpc>
                <a:spcPct val="100000"/>
              </a:lnSpc>
              <a:spcBef>
                <a:spcPts val="0"/>
              </a:spcBef>
              <a:spcAft>
                <a:spcPts val="0"/>
              </a:spcAft>
              <a:buClr>
                <a:srgbClr val="CCCCCC"/>
              </a:buClr>
              <a:buSzPts val="1000"/>
              <a:buNone/>
              <a:defRPr sz="1000">
                <a:solidFill>
                  <a:srgbClr val="CCCCCC"/>
                </a:solidFill>
              </a:defRPr>
            </a:lvl9pPr>
          </a:lstStyle>
          <a:p>
            <a:endParaRPr/>
          </a:p>
        </p:txBody>
      </p:sp>
      <p:sp>
        <p:nvSpPr>
          <p:cNvPr id="46" name="Google Shape;46;p7"/>
          <p:cNvSpPr txBox="1">
            <a:spLocks noGrp="1"/>
          </p:cNvSpPr>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1">
  <p:cSld name="CUSTOM_16">
    <p:spTree>
      <p:nvGrpSpPr>
        <p:cNvPr id="1" name="Shape 47"/>
        <p:cNvGrpSpPr/>
        <p:nvPr/>
      </p:nvGrpSpPr>
      <p:grpSpPr>
        <a:xfrm>
          <a:off x="0" y="0"/>
          <a:ext cx="0" cy="0"/>
          <a:chOff x="0" y="0"/>
          <a:chExt cx="0" cy="0"/>
        </a:xfrm>
      </p:grpSpPr>
      <p:sp>
        <p:nvSpPr>
          <p:cNvPr id="48" name="Google Shape;48;p8"/>
          <p:cNvSpPr txBox="1">
            <a:spLocks noGrp="1"/>
          </p:cNvSpPr>
          <p:nvPr>
            <p:ph type="subTitle" idx="1"/>
          </p:nvPr>
        </p:nvSpPr>
        <p:spPr>
          <a:xfrm>
            <a:off x="934666" y="23943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800">
                <a:solidFill>
                  <a:srgbClr val="B7B7B7"/>
                </a:solidFill>
                <a:latin typeface="DM Serif Display"/>
                <a:ea typeface="DM Serif Display"/>
                <a:cs typeface="DM Serif Display"/>
                <a:sym typeface="DM Serif Display"/>
              </a:defRPr>
            </a:lvl1pPr>
            <a:lvl2pPr lvl="1" rtl="0">
              <a:spcBef>
                <a:spcPts val="1600"/>
              </a:spcBef>
              <a:spcAft>
                <a:spcPts val="0"/>
              </a:spcAft>
              <a:buNone/>
              <a:defRPr>
                <a:solidFill>
                  <a:srgbClr val="B7B7B7"/>
                </a:solidFill>
                <a:latin typeface="DM Serif Display"/>
                <a:ea typeface="DM Serif Display"/>
                <a:cs typeface="DM Serif Display"/>
                <a:sym typeface="DM Serif Display"/>
              </a:defRPr>
            </a:lvl2pPr>
            <a:lvl3pPr lvl="2" rtl="0">
              <a:spcBef>
                <a:spcPts val="1600"/>
              </a:spcBef>
              <a:spcAft>
                <a:spcPts val="0"/>
              </a:spcAft>
              <a:buNone/>
              <a:defRPr>
                <a:solidFill>
                  <a:srgbClr val="B7B7B7"/>
                </a:solidFill>
                <a:latin typeface="DM Serif Display"/>
                <a:ea typeface="DM Serif Display"/>
                <a:cs typeface="DM Serif Display"/>
                <a:sym typeface="DM Serif Display"/>
              </a:defRPr>
            </a:lvl3pPr>
            <a:lvl4pPr lvl="3" rtl="0">
              <a:spcBef>
                <a:spcPts val="1600"/>
              </a:spcBef>
              <a:spcAft>
                <a:spcPts val="0"/>
              </a:spcAft>
              <a:buNone/>
              <a:defRPr>
                <a:solidFill>
                  <a:srgbClr val="B7B7B7"/>
                </a:solidFill>
                <a:latin typeface="DM Serif Display"/>
                <a:ea typeface="DM Serif Display"/>
                <a:cs typeface="DM Serif Display"/>
                <a:sym typeface="DM Serif Display"/>
              </a:defRPr>
            </a:lvl4pPr>
            <a:lvl5pPr lvl="4" rtl="0">
              <a:spcBef>
                <a:spcPts val="1600"/>
              </a:spcBef>
              <a:spcAft>
                <a:spcPts val="0"/>
              </a:spcAft>
              <a:buNone/>
              <a:defRPr>
                <a:solidFill>
                  <a:srgbClr val="B7B7B7"/>
                </a:solidFill>
                <a:latin typeface="DM Serif Display"/>
                <a:ea typeface="DM Serif Display"/>
                <a:cs typeface="DM Serif Display"/>
                <a:sym typeface="DM Serif Display"/>
              </a:defRPr>
            </a:lvl5pPr>
            <a:lvl6pPr lvl="5" rtl="0">
              <a:spcBef>
                <a:spcPts val="1600"/>
              </a:spcBef>
              <a:spcAft>
                <a:spcPts val="0"/>
              </a:spcAft>
              <a:buNone/>
              <a:defRPr>
                <a:solidFill>
                  <a:srgbClr val="B7B7B7"/>
                </a:solidFill>
                <a:latin typeface="DM Serif Display"/>
                <a:ea typeface="DM Serif Display"/>
                <a:cs typeface="DM Serif Display"/>
                <a:sym typeface="DM Serif Display"/>
              </a:defRPr>
            </a:lvl6pPr>
            <a:lvl7pPr lvl="6" rtl="0">
              <a:spcBef>
                <a:spcPts val="1600"/>
              </a:spcBef>
              <a:spcAft>
                <a:spcPts val="0"/>
              </a:spcAft>
              <a:buNone/>
              <a:defRPr>
                <a:solidFill>
                  <a:srgbClr val="B7B7B7"/>
                </a:solidFill>
                <a:latin typeface="DM Serif Display"/>
                <a:ea typeface="DM Serif Display"/>
                <a:cs typeface="DM Serif Display"/>
                <a:sym typeface="DM Serif Display"/>
              </a:defRPr>
            </a:lvl7pPr>
            <a:lvl8pPr lvl="7" rtl="0">
              <a:spcBef>
                <a:spcPts val="1600"/>
              </a:spcBef>
              <a:spcAft>
                <a:spcPts val="0"/>
              </a:spcAft>
              <a:buNone/>
              <a:defRPr>
                <a:solidFill>
                  <a:srgbClr val="B7B7B7"/>
                </a:solidFill>
                <a:latin typeface="DM Serif Display"/>
                <a:ea typeface="DM Serif Display"/>
                <a:cs typeface="DM Serif Display"/>
                <a:sym typeface="DM Serif Display"/>
              </a:defRPr>
            </a:lvl8pPr>
            <a:lvl9pPr lvl="8" rtl="0">
              <a:spcBef>
                <a:spcPts val="1600"/>
              </a:spcBef>
              <a:spcAft>
                <a:spcPts val="1600"/>
              </a:spcAft>
              <a:buNone/>
              <a:defRPr>
                <a:solidFill>
                  <a:srgbClr val="B7B7B7"/>
                </a:solidFill>
                <a:latin typeface="DM Serif Display"/>
                <a:ea typeface="DM Serif Display"/>
                <a:cs typeface="DM Serif Display"/>
                <a:sym typeface="DM Serif Display"/>
              </a:defRPr>
            </a:lvl9pPr>
          </a:lstStyle>
          <a:p>
            <a:endParaRPr/>
          </a:p>
        </p:txBody>
      </p:sp>
      <p:sp>
        <p:nvSpPr>
          <p:cNvPr id="49" name="Google Shape;49;p8"/>
          <p:cNvSpPr txBox="1">
            <a:spLocks noGrp="1"/>
          </p:cNvSpPr>
          <p:nvPr>
            <p:ph type="subTitle" idx="2"/>
          </p:nvPr>
        </p:nvSpPr>
        <p:spPr>
          <a:xfrm>
            <a:off x="934666" y="2571750"/>
            <a:ext cx="28773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a:endParaRPr/>
          </a:p>
        </p:txBody>
      </p:sp>
      <p:sp>
        <p:nvSpPr>
          <p:cNvPr id="50" name="Google Shape;50;p8"/>
          <p:cNvSpPr txBox="1">
            <a:spLocks noGrp="1"/>
          </p:cNvSpPr>
          <p:nvPr>
            <p:ph type="subTitle" idx="3"/>
          </p:nvPr>
        </p:nvSpPr>
        <p:spPr>
          <a:xfrm>
            <a:off x="5371290" y="23943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800">
                <a:latin typeface="DM Serif Display"/>
                <a:ea typeface="DM Serif Display"/>
                <a:cs typeface="DM Serif Display"/>
                <a:sym typeface="DM Serif Display"/>
              </a:defRPr>
            </a:lvl1pPr>
            <a:lvl2pPr lvl="1" rtl="0">
              <a:spcBef>
                <a:spcPts val="1600"/>
              </a:spcBef>
              <a:spcAft>
                <a:spcPts val="0"/>
              </a:spcAft>
              <a:buNone/>
              <a:defRPr>
                <a:latin typeface="DM Serif Display"/>
                <a:ea typeface="DM Serif Display"/>
                <a:cs typeface="DM Serif Display"/>
                <a:sym typeface="DM Serif Display"/>
              </a:defRPr>
            </a:lvl2pPr>
            <a:lvl3pPr lvl="2" rtl="0">
              <a:spcBef>
                <a:spcPts val="1600"/>
              </a:spcBef>
              <a:spcAft>
                <a:spcPts val="0"/>
              </a:spcAft>
              <a:buNone/>
              <a:defRPr>
                <a:latin typeface="DM Serif Display"/>
                <a:ea typeface="DM Serif Display"/>
                <a:cs typeface="DM Serif Display"/>
                <a:sym typeface="DM Serif Display"/>
              </a:defRPr>
            </a:lvl3pPr>
            <a:lvl4pPr lvl="3" rtl="0">
              <a:spcBef>
                <a:spcPts val="1600"/>
              </a:spcBef>
              <a:spcAft>
                <a:spcPts val="0"/>
              </a:spcAft>
              <a:buNone/>
              <a:defRPr>
                <a:latin typeface="DM Serif Display"/>
                <a:ea typeface="DM Serif Display"/>
                <a:cs typeface="DM Serif Display"/>
                <a:sym typeface="DM Serif Display"/>
              </a:defRPr>
            </a:lvl4pPr>
            <a:lvl5pPr lvl="4" rtl="0">
              <a:spcBef>
                <a:spcPts val="1600"/>
              </a:spcBef>
              <a:spcAft>
                <a:spcPts val="0"/>
              </a:spcAft>
              <a:buNone/>
              <a:defRPr>
                <a:latin typeface="DM Serif Display"/>
                <a:ea typeface="DM Serif Display"/>
                <a:cs typeface="DM Serif Display"/>
                <a:sym typeface="DM Serif Display"/>
              </a:defRPr>
            </a:lvl5pPr>
            <a:lvl6pPr lvl="5" rtl="0">
              <a:spcBef>
                <a:spcPts val="1600"/>
              </a:spcBef>
              <a:spcAft>
                <a:spcPts val="0"/>
              </a:spcAft>
              <a:buNone/>
              <a:defRPr>
                <a:latin typeface="DM Serif Display"/>
                <a:ea typeface="DM Serif Display"/>
                <a:cs typeface="DM Serif Display"/>
                <a:sym typeface="DM Serif Display"/>
              </a:defRPr>
            </a:lvl6pPr>
            <a:lvl7pPr lvl="6" rtl="0">
              <a:spcBef>
                <a:spcPts val="1600"/>
              </a:spcBef>
              <a:spcAft>
                <a:spcPts val="0"/>
              </a:spcAft>
              <a:buNone/>
              <a:defRPr>
                <a:latin typeface="DM Serif Display"/>
                <a:ea typeface="DM Serif Display"/>
                <a:cs typeface="DM Serif Display"/>
                <a:sym typeface="DM Serif Display"/>
              </a:defRPr>
            </a:lvl7pPr>
            <a:lvl8pPr lvl="7" rtl="0">
              <a:spcBef>
                <a:spcPts val="1600"/>
              </a:spcBef>
              <a:spcAft>
                <a:spcPts val="0"/>
              </a:spcAft>
              <a:buNone/>
              <a:defRPr>
                <a:latin typeface="DM Serif Display"/>
                <a:ea typeface="DM Serif Display"/>
                <a:cs typeface="DM Serif Display"/>
                <a:sym typeface="DM Serif Display"/>
              </a:defRPr>
            </a:lvl8pPr>
            <a:lvl9pPr lvl="8" rtl="0">
              <a:spcBef>
                <a:spcPts val="1600"/>
              </a:spcBef>
              <a:spcAft>
                <a:spcPts val="1600"/>
              </a:spcAft>
              <a:buNone/>
              <a:defRPr>
                <a:latin typeface="DM Serif Display"/>
                <a:ea typeface="DM Serif Display"/>
                <a:cs typeface="DM Serif Display"/>
                <a:sym typeface="DM Serif Display"/>
              </a:defRPr>
            </a:lvl9pPr>
          </a:lstStyle>
          <a:p>
            <a:endParaRPr/>
          </a:p>
        </p:txBody>
      </p:sp>
      <p:sp>
        <p:nvSpPr>
          <p:cNvPr id="51" name="Google Shape;51;p8"/>
          <p:cNvSpPr txBox="1">
            <a:spLocks noGrp="1"/>
          </p:cNvSpPr>
          <p:nvPr>
            <p:ph type="subTitle" idx="4"/>
          </p:nvPr>
        </p:nvSpPr>
        <p:spPr>
          <a:xfrm>
            <a:off x="5371290" y="2571750"/>
            <a:ext cx="28773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 1">
  <p:cSld name="CUSTOM_17">
    <p:spTree>
      <p:nvGrpSpPr>
        <p:cNvPr id="1" name="Shape 52"/>
        <p:cNvGrpSpPr/>
        <p:nvPr/>
      </p:nvGrpSpPr>
      <p:grpSpPr>
        <a:xfrm>
          <a:off x="0" y="0"/>
          <a:ext cx="0" cy="0"/>
          <a:chOff x="0" y="0"/>
          <a:chExt cx="0" cy="0"/>
        </a:xfrm>
      </p:grpSpPr>
      <p:sp>
        <p:nvSpPr>
          <p:cNvPr id="53" name="Google Shape;53;p9"/>
          <p:cNvSpPr txBox="1">
            <a:spLocks noGrp="1"/>
          </p:cNvSpPr>
          <p:nvPr>
            <p:ph type="ctrTitle"/>
          </p:nvPr>
        </p:nvSpPr>
        <p:spPr>
          <a:xfrm>
            <a:off x="4255475" y="42563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4" name="Google Shape;54;p9"/>
          <p:cNvSpPr txBox="1">
            <a:spLocks noGrp="1"/>
          </p:cNvSpPr>
          <p:nvPr>
            <p:ph type="subTitle" idx="1"/>
          </p:nvPr>
        </p:nvSpPr>
        <p:spPr>
          <a:xfrm>
            <a:off x="4255475" y="961206"/>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5" name="Google Shape;55;p9"/>
          <p:cNvSpPr txBox="1">
            <a:spLocks noGrp="1"/>
          </p:cNvSpPr>
          <p:nvPr>
            <p:ph type="ctrTitle" idx="2"/>
          </p:nvPr>
        </p:nvSpPr>
        <p:spPr>
          <a:xfrm>
            <a:off x="6084275" y="1847944"/>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6" name="Google Shape;56;p9"/>
          <p:cNvSpPr txBox="1">
            <a:spLocks noGrp="1"/>
          </p:cNvSpPr>
          <p:nvPr>
            <p:ph type="subTitle" idx="3"/>
          </p:nvPr>
        </p:nvSpPr>
        <p:spPr>
          <a:xfrm>
            <a:off x="6084275" y="2383516"/>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7" name="Google Shape;57;p9"/>
          <p:cNvSpPr txBox="1">
            <a:spLocks noGrp="1"/>
          </p:cNvSpPr>
          <p:nvPr>
            <p:ph type="ctrTitle" idx="4"/>
          </p:nvPr>
        </p:nvSpPr>
        <p:spPr>
          <a:xfrm>
            <a:off x="723600" y="470625"/>
            <a:ext cx="25932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8" name="Google Shape;58;p9"/>
          <p:cNvSpPr txBox="1">
            <a:spLocks noGrp="1"/>
          </p:cNvSpPr>
          <p:nvPr>
            <p:ph type="ctrTitle" idx="5"/>
          </p:nvPr>
        </p:nvSpPr>
        <p:spPr>
          <a:xfrm>
            <a:off x="1178425" y="1848588"/>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59" name="Google Shape;59;p9"/>
          <p:cNvSpPr txBox="1">
            <a:spLocks noGrp="1"/>
          </p:cNvSpPr>
          <p:nvPr>
            <p:ph type="subTitle" idx="6"/>
          </p:nvPr>
        </p:nvSpPr>
        <p:spPr>
          <a:xfrm>
            <a:off x="1217925" y="238415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60" name="Google Shape;60;p9"/>
          <p:cNvSpPr txBox="1">
            <a:spLocks noGrp="1"/>
          </p:cNvSpPr>
          <p:nvPr>
            <p:ph type="ctrTitle" idx="7"/>
          </p:nvPr>
        </p:nvSpPr>
        <p:spPr>
          <a:xfrm>
            <a:off x="3007225" y="3270898"/>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1" name="Google Shape;61;p9"/>
          <p:cNvSpPr txBox="1">
            <a:spLocks noGrp="1"/>
          </p:cNvSpPr>
          <p:nvPr>
            <p:ph type="subTitle" idx="8"/>
          </p:nvPr>
        </p:nvSpPr>
        <p:spPr>
          <a:xfrm>
            <a:off x="3046725" y="380646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62" name="Google Shape;62;p9"/>
          <p:cNvSpPr/>
          <p:nvPr/>
        </p:nvSpPr>
        <p:spPr>
          <a:xfrm>
            <a:off x="3369388" y="-83450"/>
            <a:ext cx="667500" cy="301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5190088" y="2106525"/>
            <a:ext cx="667500" cy="311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s 2">
  <p:cSld name="TITLE_ONLY_3">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539012" y="2132593"/>
            <a:ext cx="4567800" cy="9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6" name="Google Shape;66;p10"/>
          <p:cNvSpPr txBox="1">
            <a:spLocks noGrp="1"/>
          </p:cNvSpPr>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67" name="Google Shape;67;p10"/>
          <p:cNvSpPr txBox="1">
            <a:spLocks noGrp="1"/>
          </p:cNvSpPr>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 name="Google Shape;68;p10"/>
          <p:cNvSpPr txBox="1">
            <a:spLocks noGrp="1"/>
          </p:cNvSpPr>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line design 2">
  <p:cSld name="CUSTOM_18">
    <p:spTree>
      <p:nvGrpSpPr>
        <p:cNvPr id="1" name="Shape 69"/>
        <p:cNvGrpSpPr/>
        <p:nvPr/>
      </p:nvGrpSpPr>
      <p:grpSpPr>
        <a:xfrm>
          <a:off x="0" y="0"/>
          <a:ext cx="0" cy="0"/>
          <a:chOff x="0" y="0"/>
          <a:chExt cx="0" cy="0"/>
        </a:xfrm>
      </p:grpSpPr>
      <p:sp>
        <p:nvSpPr>
          <p:cNvPr id="70" name="Google Shape;70;p11"/>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B7B7"/>
              </a:solidFill>
            </a:endParaRPr>
          </a:p>
        </p:txBody>
      </p:sp>
      <p:sp>
        <p:nvSpPr>
          <p:cNvPr id="71" name="Google Shape;71;p11"/>
          <p:cNvSpPr txBox="1">
            <a:spLocks noGrp="1"/>
          </p:cNvSpPr>
          <p:nvPr>
            <p:ph type="ctrTitle"/>
          </p:nvPr>
        </p:nvSpPr>
        <p:spPr>
          <a:xfrm flipH="1">
            <a:off x="2730125" y="2243225"/>
            <a:ext cx="27558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B7B7B7"/>
              </a:buClr>
              <a:buSzPts val="3600"/>
              <a:buNone/>
              <a:defRPr sz="3600">
                <a:solidFill>
                  <a:srgbClr val="B7B7B7"/>
                </a:solidFill>
              </a:defRPr>
            </a:lvl1pPr>
            <a:lvl2pPr lvl="1" algn="r" rtl="0">
              <a:spcBef>
                <a:spcPts val="0"/>
              </a:spcBef>
              <a:spcAft>
                <a:spcPts val="0"/>
              </a:spcAft>
              <a:buClr>
                <a:srgbClr val="B7B7B7"/>
              </a:buClr>
              <a:buSzPts val="6500"/>
              <a:buNone/>
              <a:defRPr sz="6500">
                <a:solidFill>
                  <a:srgbClr val="B7B7B7"/>
                </a:solidFill>
              </a:defRPr>
            </a:lvl2pPr>
            <a:lvl3pPr lvl="2" algn="r" rtl="0">
              <a:spcBef>
                <a:spcPts val="0"/>
              </a:spcBef>
              <a:spcAft>
                <a:spcPts val="0"/>
              </a:spcAft>
              <a:buClr>
                <a:srgbClr val="B7B7B7"/>
              </a:buClr>
              <a:buSzPts val="6500"/>
              <a:buNone/>
              <a:defRPr sz="6500">
                <a:solidFill>
                  <a:srgbClr val="B7B7B7"/>
                </a:solidFill>
              </a:defRPr>
            </a:lvl3pPr>
            <a:lvl4pPr lvl="3" algn="r" rtl="0">
              <a:spcBef>
                <a:spcPts val="0"/>
              </a:spcBef>
              <a:spcAft>
                <a:spcPts val="0"/>
              </a:spcAft>
              <a:buClr>
                <a:srgbClr val="B7B7B7"/>
              </a:buClr>
              <a:buSzPts val="6500"/>
              <a:buNone/>
              <a:defRPr sz="6500">
                <a:solidFill>
                  <a:srgbClr val="B7B7B7"/>
                </a:solidFill>
              </a:defRPr>
            </a:lvl4pPr>
            <a:lvl5pPr lvl="4" algn="r" rtl="0">
              <a:spcBef>
                <a:spcPts val="0"/>
              </a:spcBef>
              <a:spcAft>
                <a:spcPts val="0"/>
              </a:spcAft>
              <a:buClr>
                <a:srgbClr val="B7B7B7"/>
              </a:buClr>
              <a:buSzPts val="6500"/>
              <a:buNone/>
              <a:defRPr sz="6500">
                <a:solidFill>
                  <a:srgbClr val="B7B7B7"/>
                </a:solidFill>
              </a:defRPr>
            </a:lvl5pPr>
            <a:lvl6pPr lvl="5" algn="r" rtl="0">
              <a:spcBef>
                <a:spcPts val="0"/>
              </a:spcBef>
              <a:spcAft>
                <a:spcPts val="0"/>
              </a:spcAft>
              <a:buClr>
                <a:srgbClr val="B7B7B7"/>
              </a:buClr>
              <a:buSzPts val="6500"/>
              <a:buNone/>
              <a:defRPr sz="6500">
                <a:solidFill>
                  <a:srgbClr val="B7B7B7"/>
                </a:solidFill>
              </a:defRPr>
            </a:lvl6pPr>
            <a:lvl7pPr lvl="6" algn="r" rtl="0">
              <a:spcBef>
                <a:spcPts val="0"/>
              </a:spcBef>
              <a:spcAft>
                <a:spcPts val="0"/>
              </a:spcAft>
              <a:buClr>
                <a:srgbClr val="B7B7B7"/>
              </a:buClr>
              <a:buSzPts val="6500"/>
              <a:buNone/>
              <a:defRPr sz="6500">
                <a:solidFill>
                  <a:srgbClr val="B7B7B7"/>
                </a:solidFill>
              </a:defRPr>
            </a:lvl7pPr>
            <a:lvl8pPr lvl="7" algn="r" rtl="0">
              <a:spcBef>
                <a:spcPts val="0"/>
              </a:spcBef>
              <a:spcAft>
                <a:spcPts val="0"/>
              </a:spcAft>
              <a:buClr>
                <a:srgbClr val="B7B7B7"/>
              </a:buClr>
              <a:buSzPts val="6500"/>
              <a:buNone/>
              <a:defRPr sz="6500">
                <a:solidFill>
                  <a:srgbClr val="B7B7B7"/>
                </a:solidFill>
              </a:defRPr>
            </a:lvl8pPr>
            <a:lvl9pPr lvl="8" algn="r" rtl="0">
              <a:spcBef>
                <a:spcPts val="0"/>
              </a:spcBef>
              <a:spcAft>
                <a:spcPts val="0"/>
              </a:spcAft>
              <a:buClr>
                <a:srgbClr val="B7B7B7"/>
              </a:buClr>
              <a:buSzPts val="6500"/>
              <a:buNone/>
              <a:defRPr sz="6500">
                <a:solidFill>
                  <a:srgbClr val="B7B7B7"/>
                </a:solidFill>
              </a:defRPr>
            </a:lvl9pPr>
          </a:lstStyle>
          <a:p>
            <a:endParaRPr/>
          </a:p>
        </p:txBody>
      </p:sp>
      <p:sp>
        <p:nvSpPr>
          <p:cNvPr id="72" name="Google Shape;72;p11"/>
          <p:cNvSpPr txBox="1">
            <a:spLocks noGrp="1"/>
          </p:cNvSpPr>
          <p:nvPr>
            <p:ph type="title" idx="2" hasCustomPrompt="1"/>
          </p:nvPr>
        </p:nvSpPr>
        <p:spPr>
          <a:xfrm flipH="1">
            <a:off x="3514050" y="2419325"/>
            <a:ext cx="4488300" cy="162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B7B7B7"/>
              </a:buClr>
              <a:buSzPts val="16000"/>
              <a:buNone/>
              <a:defRPr sz="16000">
                <a:solidFill>
                  <a:srgbClr val="B7B7B7"/>
                </a:solidFill>
              </a:defRPr>
            </a:lvl1pPr>
            <a:lvl2pPr lvl="1"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CUSTOM_6_1_1">
    <p:spTree>
      <p:nvGrpSpPr>
        <p:cNvPr id="1" name="Shape 73"/>
        <p:cNvGrpSpPr/>
        <p:nvPr/>
      </p:nvGrpSpPr>
      <p:grpSpPr>
        <a:xfrm>
          <a:off x="0" y="0"/>
          <a:ext cx="0" cy="0"/>
          <a:chOff x="0" y="0"/>
          <a:chExt cx="0" cy="0"/>
        </a:xfrm>
      </p:grpSpPr>
      <p:sp>
        <p:nvSpPr>
          <p:cNvPr id="74" name="Google Shape;74;p12"/>
          <p:cNvSpPr txBox="1">
            <a:spLocks noGrp="1"/>
          </p:cNvSpPr>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1pPr>
            <a:lvl2pPr marL="914400" lvl="1"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2pPr>
            <a:lvl3pPr marL="1371600" lvl="2"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3pPr>
            <a:lvl4pPr marL="1828800" lvl="3"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4pPr>
            <a:lvl5pPr marL="2286000" lvl="4"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5pPr>
            <a:lvl6pPr marL="2743200" lvl="5"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6pPr>
            <a:lvl7pPr marL="3200400" lvl="6"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7pPr>
            <a:lvl8pPr marL="3657600" lvl="7"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8pPr>
            <a:lvl9pPr marL="4114800" lvl="8" indent="-304800" rtl="0">
              <a:lnSpc>
                <a:spcPct val="115000"/>
              </a:lnSpc>
              <a:spcBef>
                <a:spcPts val="1600"/>
              </a:spcBef>
              <a:spcAft>
                <a:spcPts val="160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customXml" Target="../ink/ink10.xml"/><Relationship Id="rId26" Type="http://schemas.openxmlformats.org/officeDocument/2006/relationships/customXml" Target="../ink/ink14.xml"/><Relationship Id="rId39" Type="http://schemas.openxmlformats.org/officeDocument/2006/relationships/image" Target="../media/image36.png"/><Relationship Id="rId21" Type="http://schemas.openxmlformats.org/officeDocument/2006/relationships/image" Target="../media/image27.png"/><Relationship Id="rId34" Type="http://schemas.openxmlformats.org/officeDocument/2006/relationships/customXml" Target="../ink/ink18.xml"/><Relationship Id="rId42" Type="http://schemas.openxmlformats.org/officeDocument/2006/relationships/customXml" Target="../ink/ink22.xml"/><Relationship Id="rId47" Type="http://schemas.openxmlformats.org/officeDocument/2006/relationships/image" Target="../media/image40.png"/><Relationship Id="rId50" Type="http://schemas.openxmlformats.org/officeDocument/2006/relationships/customXml" Target="../ink/ink26.xml"/><Relationship Id="rId55" Type="http://schemas.openxmlformats.org/officeDocument/2006/relationships/image" Target="../media/image44.png"/><Relationship Id="rId7" Type="http://schemas.openxmlformats.org/officeDocument/2006/relationships/image" Target="../media/image19.png"/><Relationship Id="rId2" Type="http://schemas.openxmlformats.org/officeDocument/2006/relationships/notesSlide" Target="../notesSlides/notesSlide8.xml"/><Relationship Id="rId16" Type="http://schemas.openxmlformats.org/officeDocument/2006/relationships/customXml" Target="../ink/ink9.xml"/><Relationship Id="rId29" Type="http://schemas.openxmlformats.org/officeDocument/2006/relationships/image" Target="../media/image31.png"/><Relationship Id="rId11" Type="http://schemas.openxmlformats.org/officeDocument/2006/relationships/image" Target="../media/image22.png"/><Relationship Id="rId24" Type="http://schemas.openxmlformats.org/officeDocument/2006/relationships/customXml" Target="../ink/ink13.xml"/><Relationship Id="rId32" Type="http://schemas.openxmlformats.org/officeDocument/2006/relationships/customXml" Target="../ink/ink17.xml"/><Relationship Id="rId37" Type="http://schemas.openxmlformats.org/officeDocument/2006/relationships/image" Target="../media/image35.png"/><Relationship Id="rId40" Type="http://schemas.openxmlformats.org/officeDocument/2006/relationships/customXml" Target="../ink/ink21.xml"/><Relationship Id="rId45" Type="http://schemas.openxmlformats.org/officeDocument/2006/relationships/image" Target="../media/image39.png"/><Relationship Id="rId53" Type="http://schemas.openxmlformats.org/officeDocument/2006/relationships/image" Target="../media/image43.png"/><Relationship Id="rId5" Type="http://schemas.openxmlformats.org/officeDocument/2006/relationships/image" Target="../media/image17.png"/><Relationship Id="rId10" Type="http://schemas.openxmlformats.org/officeDocument/2006/relationships/customXml" Target="../ink/ink6.xml"/><Relationship Id="rId19" Type="http://schemas.openxmlformats.org/officeDocument/2006/relationships/image" Target="../media/image26.png"/><Relationship Id="rId31" Type="http://schemas.openxmlformats.org/officeDocument/2006/relationships/image" Target="../media/image32.png"/><Relationship Id="rId44" Type="http://schemas.openxmlformats.org/officeDocument/2006/relationships/customXml" Target="../ink/ink23.xml"/><Relationship Id="rId52" Type="http://schemas.openxmlformats.org/officeDocument/2006/relationships/customXml" Target="../ink/ink27.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30.png"/><Relationship Id="rId30" Type="http://schemas.openxmlformats.org/officeDocument/2006/relationships/customXml" Target="../ink/ink16.xml"/><Relationship Id="rId35" Type="http://schemas.openxmlformats.org/officeDocument/2006/relationships/image" Target="../media/image34.png"/><Relationship Id="rId43" Type="http://schemas.openxmlformats.org/officeDocument/2006/relationships/image" Target="../media/image38.png"/><Relationship Id="rId48" Type="http://schemas.openxmlformats.org/officeDocument/2006/relationships/customXml" Target="../ink/ink25.xml"/><Relationship Id="rId8" Type="http://schemas.openxmlformats.org/officeDocument/2006/relationships/customXml" Target="../ink/ink5.xml"/><Relationship Id="rId51" Type="http://schemas.openxmlformats.org/officeDocument/2006/relationships/image" Target="../media/image42.png"/><Relationship Id="rId3" Type="http://schemas.openxmlformats.org/officeDocument/2006/relationships/image" Target="../media/image3.png"/><Relationship Id="rId12" Type="http://schemas.openxmlformats.org/officeDocument/2006/relationships/customXml" Target="../ink/ink7.xml"/><Relationship Id="rId17" Type="http://schemas.openxmlformats.org/officeDocument/2006/relationships/image" Target="../media/image25.png"/><Relationship Id="rId25" Type="http://schemas.openxmlformats.org/officeDocument/2006/relationships/image" Target="../media/image29.png"/><Relationship Id="rId33" Type="http://schemas.openxmlformats.org/officeDocument/2006/relationships/image" Target="../media/image33.png"/><Relationship Id="rId38" Type="http://schemas.openxmlformats.org/officeDocument/2006/relationships/customXml" Target="../ink/ink20.xml"/><Relationship Id="rId46" Type="http://schemas.openxmlformats.org/officeDocument/2006/relationships/customXml" Target="../ink/ink24.xml"/><Relationship Id="rId20" Type="http://schemas.openxmlformats.org/officeDocument/2006/relationships/customXml" Target="../ink/ink11.xml"/><Relationship Id="rId41" Type="http://schemas.openxmlformats.org/officeDocument/2006/relationships/image" Target="../media/image37.png"/><Relationship Id="rId54" Type="http://schemas.openxmlformats.org/officeDocument/2006/relationships/customXml" Target="../ink/ink28.xml"/><Relationship Id="rId1" Type="http://schemas.openxmlformats.org/officeDocument/2006/relationships/slideLayout" Target="../slideLayouts/slideLayout5.xml"/><Relationship Id="rId6" Type="http://schemas.openxmlformats.org/officeDocument/2006/relationships/image" Target="../media/image18.png"/><Relationship Id="rId15" Type="http://schemas.openxmlformats.org/officeDocument/2006/relationships/image" Target="../media/image24.png"/><Relationship Id="rId23" Type="http://schemas.openxmlformats.org/officeDocument/2006/relationships/image" Target="../media/image28.png"/><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ustomXml" Target="../ink/ink32.xml"/><Relationship Id="rId18" Type="http://schemas.openxmlformats.org/officeDocument/2006/relationships/image" Target="../media/image53.png"/><Relationship Id="rId26" Type="http://schemas.openxmlformats.org/officeDocument/2006/relationships/image" Target="../media/image57.png"/><Relationship Id="rId3" Type="http://schemas.openxmlformats.org/officeDocument/2006/relationships/image" Target="../media/image3.png"/><Relationship Id="rId21" Type="http://schemas.openxmlformats.org/officeDocument/2006/relationships/customXml" Target="../ink/ink36.xml"/><Relationship Id="rId7" Type="http://schemas.openxmlformats.org/officeDocument/2006/relationships/customXml" Target="../ink/ink29.xml"/><Relationship Id="rId12" Type="http://schemas.openxmlformats.org/officeDocument/2006/relationships/image" Target="../media/image50.png"/><Relationship Id="rId17" Type="http://schemas.openxmlformats.org/officeDocument/2006/relationships/customXml" Target="../ink/ink34.xml"/><Relationship Id="rId25" Type="http://schemas.openxmlformats.org/officeDocument/2006/relationships/customXml" Target="../ink/ink38.xml"/><Relationship Id="rId2" Type="http://schemas.openxmlformats.org/officeDocument/2006/relationships/notesSlide" Target="../notesSlides/notesSlide9.xml"/><Relationship Id="rId16" Type="http://schemas.openxmlformats.org/officeDocument/2006/relationships/image" Target="../media/image52.png"/><Relationship Id="rId20"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customXml" Target="../ink/ink31.xml"/><Relationship Id="rId24" Type="http://schemas.openxmlformats.org/officeDocument/2006/relationships/image" Target="../media/image56.png"/><Relationship Id="rId5" Type="http://schemas.openxmlformats.org/officeDocument/2006/relationships/image" Target="../media/image21.jpeg"/><Relationship Id="rId15" Type="http://schemas.openxmlformats.org/officeDocument/2006/relationships/customXml" Target="../ink/ink33.xml"/><Relationship Id="rId23" Type="http://schemas.openxmlformats.org/officeDocument/2006/relationships/customXml" Target="../ink/ink37.xml"/><Relationship Id="rId10" Type="http://schemas.openxmlformats.org/officeDocument/2006/relationships/image" Target="../media/image49.png"/><Relationship Id="rId19" Type="http://schemas.openxmlformats.org/officeDocument/2006/relationships/customXml" Target="../ink/ink35.xml"/><Relationship Id="rId4" Type="http://schemas.openxmlformats.org/officeDocument/2006/relationships/image" Target="../media/image20.png"/><Relationship Id="rId9" Type="http://schemas.openxmlformats.org/officeDocument/2006/relationships/customXml" Target="../ink/ink30.xml"/><Relationship Id="rId14" Type="http://schemas.openxmlformats.org/officeDocument/2006/relationships/image" Target="../media/image51.png"/><Relationship Id="rId22"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customXml" Target="../ink/ink40.xml"/><Relationship Id="rId13" Type="http://schemas.openxmlformats.org/officeDocument/2006/relationships/image" Target="../media/image62.png"/><Relationship Id="rId18" Type="http://schemas.openxmlformats.org/officeDocument/2006/relationships/customXml" Target="../ink/ink45.xml"/><Relationship Id="rId3" Type="http://schemas.openxmlformats.org/officeDocument/2006/relationships/image" Target="../media/image3.png"/><Relationship Id="rId21" Type="http://schemas.openxmlformats.org/officeDocument/2006/relationships/image" Target="../media/image66.png"/><Relationship Id="rId7" Type="http://schemas.openxmlformats.org/officeDocument/2006/relationships/image" Target="../media/image59.png"/><Relationship Id="rId12" Type="http://schemas.openxmlformats.org/officeDocument/2006/relationships/customXml" Target="../ink/ink42.xml"/><Relationship Id="rId17" Type="http://schemas.openxmlformats.org/officeDocument/2006/relationships/image" Target="../media/image64.png"/><Relationship Id="rId2" Type="http://schemas.openxmlformats.org/officeDocument/2006/relationships/notesSlide" Target="../notesSlides/notesSlide10.xml"/><Relationship Id="rId16" Type="http://schemas.openxmlformats.org/officeDocument/2006/relationships/customXml" Target="../ink/ink44.xml"/><Relationship Id="rId20" Type="http://schemas.openxmlformats.org/officeDocument/2006/relationships/customXml" Target="../ink/ink46.xml"/><Relationship Id="rId1" Type="http://schemas.openxmlformats.org/officeDocument/2006/relationships/slideLayout" Target="../slideLayouts/slideLayout5.xml"/><Relationship Id="rId6" Type="http://schemas.openxmlformats.org/officeDocument/2006/relationships/customXml" Target="../ink/ink39.xml"/><Relationship Id="rId11" Type="http://schemas.openxmlformats.org/officeDocument/2006/relationships/image" Target="../media/image61.png"/><Relationship Id="rId5" Type="http://schemas.openxmlformats.org/officeDocument/2006/relationships/image" Target="../media/image20.png"/><Relationship Id="rId15" Type="http://schemas.openxmlformats.org/officeDocument/2006/relationships/image" Target="../media/image63.png"/><Relationship Id="rId10" Type="http://schemas.openxmlformats.org/officeDocument/2006/relationships/customXml" Target="../ink/ink41.xml"/><Relationship Id="rId19" Type="http://schemas.openxmlformats.org/officeDocument/2006/relationships/image" Target="../media/image65.png"/><Relationship Id="rId4" Type="http://schemas.openxmlformats.org/officeDocument/2006/relationships/image" Target="../media/image46.png"/><Relationship Id="rId9" Type="http://schemas.openxmlformats.org/officeDocument/2006/relationships/image" Target="../media/image60.png"/><Relationship Id="rId14" Type="http://schemas.openxmlformats.org/officeDocument/2006/relationships/customXml" Target="../ink/ink43.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71.jpe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78.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png"/><Relationship Id="rId7"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chart" Target="../charts/chart1.xml"/><Relationship Id="rId9"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10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102.png"/><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08.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10.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1.xml"/><Relationship Id="rId6" Type="http://schemas.openxmlformats.org/officeDocument/2006/relationships/customXml" Target="../ink/ink2.xml"/><Relationship Id="rId5" Type="http://schemas.openxmlformats.org/officeDocument/2006/relationships/image" Target="../media/image11.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customXml" Target="../ink/ink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9"/>
          <p:cNvSpPr/>
          <p:nvPr/>
        </p:nvSpPr>
        <p:spPr>
          <a:xfrm rot="10800000">
            <a:off x="7782000" y="367900"/>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rgbClr val="FFFFFF"/>
            </a:solidFill>
            <a:prstDash val="solid"/>
            <a:round/>
            <a:headEnd type="none" w="med" len="med"/>
            <a:tailEnd type="none" w="med" len="med"/>
          </a:ln>
        </p:spPr>
      </p:sp>
      <p:sp>
        <p:nvSpPr>
          <p:cNvPr id="146" name="Google Shape;146;p29"/>
          <p:cNvSpPr/>
          <p:nvPr/>
        </p:nvSpPr>
        <p:spPr>
          <a:xfrm>
            <a:off x="381075" y="3949313"/>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lt1"/>
            </a:solidFill>
            <a:prstDash val="solid"/>
            <a:round/>
            <a:headEnd type="none" w="med" len="med"/>
            <a:tailEnd type="none" w="med" len="med"/>
          </a:ln>
        </p:spPr>
      </p:sp>
      <p:sp>
        <p:nvSpPr>
          <p:cNvPr id="147" name="Google Shape;147;p29"/>
          <p:cNvSpPr txBox="1">
            <a:spLocks noGrp="1"/>
          </p:cNvSpPr>
          <p:nvPr>
            <p:ph type="subTitle" idx="1"/>
          </p:nvPr>
        </p:nvSpPr>
        <p:spPr>
          <a:xfrm>
            <a:off x="2540502" y="3330566"/>
            <a:ext cx="4064700" cy="717000"/>
          </a:xfrm>
          <a:prstGeom prst="rect">
            <a:avLst/>
          </a:prstGeom>
        </p:spPr>
        <p:txBody>
          <a:bodyPr spcFirstLastPara="1" wrap="square" lIns="91425" tIns="91425" rIns="91425" bIns="91425" anchor="b" anchorCtr="0">
            <a:noAutofit/>
          </a:bodyPr>
          <a:lstStyle/>
          <a:p>
            <a:pPr marL="0" indent="0"/>
            <a:r>
              <a:rPr lang="en"/>
              <a:t>Duy</a:t>
            </a:r>
            <a:r>
              <a:rPr lang="en" dirty="0"/>
              <a:t> Hung (Mike), </a:t>
            </a:r>
            <a:r>
              <a:rPr lang="en"/>
              <a:t>Xiwen</a:t>
            </a:r>
            <a:r>
              <a:rPr lang="en" dirty="0"/>
              <a:t>, Stephen, </a:t>
            </a:r>
            <a:r>
              <a:rPr lang="en"/>
              <a:t>Mingze</a:t>
            </a:r>
            <a:r>
              <a:rPr lang="en" dirty="0"/>
              <a:t>, Cedric</a:t>
            </a:r>
          </a:p>
        </p:txBody>
      </p:sp>
      <p:sp>
        <p:nvSpPr>
          <p:cNvPr id="148" name="Google Shape;148;p29"/>
          <p:cNvSpPr txBox="1">
            <a:spLocks noGrp="1"/>
          </p:cNvSpPr>
          <p:nvPr>
            <p:ph type="ctrTitle"/>
          </p:nvPr>
        </p:nvSpPr>
        <p:spPr>
          <a:xfrm>
            <a:off x="2450352" y="1965920"/>
            <a:ext cx="4245000" cy="1782300"/>
          </a:xfrm>
          <a:prstGeom prst="rect">
            <a:avLst/>
          </a:prstGeom>
        </p:spPr>
        <p:txBody>
          <a:bodyPr spcFirstLastPara="1" wrap="square" lIns="91425" tIns="91425" rIns="91425" bIns="91425" anchor="b" anchorCtr="0">
            <a:noAutofit/>
          </a:bodyPr>
          <a:lstStyle/>
          <a:p>
            <a:r>
              <a:rPr lang="en">
                <a:solidFill>
                  <a:schemeClr val="lt1"/>
                </a:solidFill>
              </a:rPr>
              <a:t>MQF Capital Management </a:t>
            </a:r>
            <a:r>
              <a:rPr lang="en" sz="2500">
                <a:solidFill>
                  <a:schemeClr val="lt1"/>
                </a:solidFill>
              </a:rPr>
              <a:t>QF603 Quantitative </a:t>
            </a:r>
            <a:br>
              <a:rPr lang="en" sz="2500">
                <a:solidFill>
                  <a:schemeClr val="lt1"/>
                </a:solidFill>
              </a:rPr>
            </a:br>
            <a:r>
              <a:rPr lang="en" sz="2500">
                <a:solidFill>
                  <a:schemeClr val="lt1"/>
                </a:solidFill>
              </a:rPr>
              <a:t>Analysis of Financial Markets</a:t>
            </a:r>
          </a:p>
        </p:txBody>
      </p:sp>
      <p:pic>
        <p:nvPicPr>
          <p:cNvPr id="2" name="Picture 1" descr="Logo&#10;&#10;Description automatically generated">
            <a:extLst>
              <a:ext uri="{FF2B5EF4-FFF2-40B4-BE49-F238E27FC236}">
                <a16:creationId xmlns:a16="http://schemas.microsoft.com/office/drawing/2014/main" id="{79C44379-6422-B82E-EE4A-6992367AD17D}"/>
              </a:ext>
            </a:extLst>
          </p:cNvPr>
          <p:cNvPicPr>
            <a:picLocks noChangeAspect="1"/>
          </p:cNvPicPr>
          <p:nvPr/>
        </p:nvPicPr>
        <p:blipFill>
          <a:blip r:embed="rId4"/>
          <a:stretch>
            <a:fillRect/>
          </a:stretch>
        </p:blipFill>
        <p:spPr>
          <a:xfrm>
            <a:off x="7782000" y="4314759"/>
            <a:ext cx="1243115" cy="6198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5"/>
          <p:cNvPicPr preferRelativeResize="0"/>
          <p:nvPr/>
        </p:nvPicPr>
        <p:blipFill rotWithShape="1">
          <a:blip r:embed="rId3">
            <a:alphaModFix/>
          </a:blip>
          <a:srcRect l="651" t="1526" r="661"/>
          <a:stretch/>
        </p:blipFill>
        <p:spPr>
          <a:xfrm>
            <a:off x="-2032" y="0"/>
            <a:ext cx="9164223" cy="5146176"/>
          </a:xfrm>
          <a:prstGeom prst="rect">
            <a:avLst/>
          </a:prstGeom>
          <a:noFill/>
          <a:ln>
            <a:noFill/>
          </a:ln>
        </p:spPr>
      </p:pic>
      <p:sp>
        <p:nvSpPr>
          <p:cNvPr id="211" name="Google Shape;211;p35"/>
          <p:cNvSpPr txBox="1">
            <a:spLocks noGrp="1"/>
          </p:cNvSpPr>
          <p:nvPr>
            <p:ph type="subTitle" idx="1"/>
          </p:nvPr>
        </p:nvSpPr>
        <p:spPr>
          <a:xfrm>
            <a:off x="6227278" y="1341861"/>
            <a:ext cx="2877300" cy="2952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solidFill>
                  <a:schemeClr val="lt1"/>
                </a:solidFill>
              </a:rPr>
              <a:t>Problem</a:t>
            </a:r>
            <a:endParaRPr sz="2800">
              <a:solidFill>
                <a:schemeClr val="lt1"/>
              </a:solidFill>
            </a:endParaRPr>
          </a:p>
        </p:txBody>
      </p:sp>
      <p:sp>
        <p:nvSpPr>
          <p:cNvPr id="212" name="Google Shape;212;p35"/>
          <p:cNvSpPr/>
          <p:nvPr/>
        </p:nvSpPr>
        <p:spPr>
          <a:xfrm>
            <a:off x="4634266" y="966"/>
            <a:ext cx="4526177" cy="5166077"/>
          </a:xfrm>
          <a:prstGeom prst="rect">
            <a:avLst/>
          </a:prstGeom>
          <a:solidFill>
            <a:schemeClr val="lt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800">
              <a:solidFill>
                <a:schemeClr val="bg2"/>
              </a:solidFill>
              <a:latin typeface="Calibri"/>
              <a:ea typeface="Calibri"/>
              <a:cs typeface="Calibri"/>
            </a:endParaRPr>
          </a:p>
        </p:txBody>
      </p:sp>
      <p:sp>
        <p:nvSpPr>
          <p:cNvPr id="215" name="Google Shape;215;p35"/>
          <p:cNvSpPr txBox="1">
            <a:spLocks noGrp="1"/>
          </p:cNvSpPr>
          <p:nvPr>
            <p:ph type="subTitle" idx="3"/>
          </p:nvPr>
        </p:nvSpPr>
        <p:spPr>
          <a:xfrm>
            <a:off x="2757299" y="440240"/>
            <a:ext cx="6112996" cy="295200"/>
          </a:xfrm>
          <a:prstGeom prst="rect">
            <a:avLst/>
          </a:prstGeom>
        </p:spPr>
        <p:txBody>
          <a:bodyPr spcFirstLastPara="1" wrap="square" lIns="91425" tIns="91425" rIns="91425" bIns="91425" anchor="b" anchorCtr="0">
            <a:noAutofit/>
          </a:bodyPr>
          <a:lstStyle/>
          <a:p>
            <a:pPr marL="0" indent="0">
              <a:spcAft>
                <a:spcPts val="1600"/>
              </a:spcAft>
            </a:pPr>
            <a:endParaRPr lang="en" dirty="0">
              <a:solidFill>
                <a:schemeClr val="bg1"/>
              </a:solidFill>
            </a:endParaRPr>
          </a:p>
          <a:p>
            <a:pPr marL="0" indent="0">
              <a:spcAft>
                <a:spcPts val="1600"/>
              </a:spcAft>
            </a:pPr>
            <a:endParaRPr lang="en" dirty="0">
              <a:solidFill>
                <a:schemeClr val="bg1"/>
              </a:solidFill>
            </a:endParaRPr>
          </a:p>
          <a:p>
            <a:pPr marL="0" indent="0">
              <a:spcAft>
                <a:spcPts val="1600"/>
              </a:spcAft>
            </a:pPr>
            <a:r>
              <a:rPr lang="en" dirty="0">
                <a:solidFill>
                  <a:schemeClr val="bg1"/>
                </a:solidFill>
              </a:rPr>
              <a:t>Shortlisted </a:t>
            </a:r>
            <a:r>
              <a:rPr lang="en" dirty="0">
                <a:solidFill>
                  <a:schemeClr val="bg1">
                    <a:lumMod val="10000"/>
                  </a:schemeClr>
                </a:solidFill>
              </a:rPr>
              <a:t>Models</a:t>
            </a:r>
            <a:endParaRPr lang="en" sz="2400" dirty="0">
              <a:solidFill>
                <a:schemeClr val="bg1">
                  <a:lumMod val="10000"/>
                </a:schemeClr>
              </a:solidFill>
            </a:endParaRPr>
          </a:p>
        </p:txBody>
      </p:sp>
      <p:sp>
        <p:nvSpPr>
          <p:cNvPr id="2" name="TextBox 1">
            <a:extLst>
              <a:ext uri="{FF2B5EF4-FFF2-40B4-BE49-F238E27FC236}">
                <a16:creationId xmlns:a16="http://schemas.microsoft.com/office/drawing/2014/main" id="{26A9FAEA-6882-F74C-61F7-E7851438F2DD}"/>
              </a:ext>
            </a:extLst>
          </p:cNvPr>
          <p:cNvSpPr txBox="1"/>
          <p:nvPr/>
        </p:nvSpPr>
        <p:spPr>
          <a:xfrm>
            <a:off x="4493270" y="4821065"/>
            <a:ext cx="3968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b="1">
              <a:solidFill>
                <a:schemeClr val="bg2"/>
              </a:solidFill>
              <a:latin typeface="Calibri"/>
            </a:endParaRPr>
          </a:p>
        </p:txBody>
      </p:sp>
      <p:sp>
        <p:nvSpPr>
          <p:cNvPr id="4" name="Subtitle 3">
            <a:extLst>
              <a:ext uri="{FF2B5EF4-FFF2-40B4-BE49-F238E27FC236}">
                <a16:creationId xmlns:a16="http://schemas.microsoft.com/office/drawing/2014/main" id="{3334FD3A-0F1A-1CCB-C961-9529E005FED5}"/>
              </a:ext>
            </a:extLst>
          </p:cNvPr>
          <p:cNvSpPr>
            <a:spLocks noGrp="1"/>
          </p:cNvSpPr>
          <p:nvPr>
            <p:ph type="subTitle" idx="2"/>
          </p:nvPr>
        </p:nvSpPr>
        <p:spPr>
          <a:xfrm>
            <a:off x="1624095" y="439964"/>
            <a:ext cx="3231085" cy="295200"/>
          </a:xfrm>
        </p:spPr>
        <p:txBody>
          <a:bodyPr/>
          <a:lstStyle/>
          <a:p>
            <a:r>
              <a:rPr lang="en-US" sz="1600" b="1">
                <a:latin typeface="DM Serif Display"/>
              </a:rPr>
              <a:t>Model 1</a:t>
            </a:r>
          </a:p>
        </p:txBody>
      </p:sp>
      <p:pic>
        <p:nvPicPr>
          <p:cNvPr id="5" name="Picture 5" descr="Table&#10;&#10;Description automatically generated">
            <a:extLst>
              <a:ext uri="{FF2B5EF4-FFF2-40B4-BE49-F238E27FC236}">
                <a16:creationId xmlns:a16="http://schemas.microsoft.com/office/drawing/2014/main" id="{E9387AEF-5C45-AAFB-005A-48B7627F8FA2}"/>
              </a:ext>
            </a:extLst>
          </p:cNvPr>
          <p:cNvPicPr>
            <a:picLocks noChangeAspect="1"/>
          </p:cNvPicPr>
          <p:nvPr/>
        </p:nvPicPr>
        <p:blipFill>
          <a:blip r:embed="rId4"/>
          <a:stretch>
            <a:fillRect/>
          </a:stretch>
        </p:blipFill>
        <p:spPr>
          <a:xfrm>
            <a:off x="5593185" y="876730"/>
            <a:ext cx="2942771" cy="4035294"/>
          </a:xfrm>
          <a:prstGeom prst="rect">
            <a:avLst/>
          </a:prstGeom>
        </p:spPr>
      </p:pic>
      <p:pic>
        <p:nvPicPr>
          <p:cNvPr id="7" name="Picture 7" descr="Table&#10;&#10;Description automatically generated">
            <a:extLst>
              <a:ext uri="{FF2B5EF4-FFF2-40B4-BE49-F238E27FC236}">
                <a16:creationId xmlns:a16="http://schemas.microsoft.com/office/drawing/2014/main" id="{EB634005-DCE7-5D3C-74FE-7935ECF1A793}"/>
              </a:ext>
            </a:extLst>
          </p:cNvPr>
          <p:cNvPicPr>
            <a:picLocks noChangeAspect="1"/>
          </p:cNvPicPr>
          <p:nvPr/>
        </p:nvPicPr>
        <p:blipFill>
          <a:blip r:embed="rId5"/>
          <a:stretch>
            <a:fillRect/>
          </a:stretch>
        </p:blipFill>
        <p:spPr>
          <a:xfrm>
            <a:off x="732184" y="880835"/>
            <a:ext cx="2933699" cy="4034971"/>
          </a:xfrm>
          <a:prstGeom prst="rect">
            <a:avLst/>
          </a:prstGeom>
        </p:spPr>
      </p:pic>
      <p:sp>
        <p:nvSpPr>
          <p:cNvPr id="26" name="Subtitle 25">
            <a:extLst>
              <a:ext uri="{FF2B5EF4-FFF2-40B4-BE49-F238E27FC236}">
                <a16:creationId xmlns:a16="http://schemas.microsoft.com/office/drawing/2014/main" id="{4617173E-A4D8-2793-B42D-672A15FA15E9}"/>
              </a:ext>
            </a:extLst>
          </p:cNvPr>
          <p:cNvSpPr>
            <a:spLocks noGrp="1"/>
          </p:cNvSpPr>
          <p:nvPr>
            <p:ph type="subTitle" idx="4"/>
          </p:nvPr>
        </p:nvSpPr>
        <p:spPr/>
        <p:txBody>
          <a:bodyPr/>
          <a:lstStyle/>
          <a:p>
            <a:endParaRPr lang="en-US"/>
          </a:p>
        </p:txBody>
      </p:sp>
      <p:sp>
        <p:nvSpPr>
          <p:cNvPr id="28" name="Subtitle 3">
            <a:extLst>
              <a:ext uri="{FF2B5EF4-FFF2-40B4-BE49-F238E27FC236}">
                <a16:creationId xmlns:a16="http://schemas.microsoft.com/office/drawing/2014/main" id="{FD216501-4294-2B14-3A8A-CAEB9E7E2A24}"/>
              </a:ext>
            </a:extLst>
          </p:cNvPr>
          <p:cNvSpPr txBox="1">
            <a:spLocks/>
          </p:cNvSpPr>
          <p:nvPr/>
        </p:nvSpPr>
        <p:spPr>
          <a:xfrm>
            <a:off x="6475494" y="438906"/>
            <a:ext cx="3231085" cy="29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Open Sans Light"/>
              <a:buNone/>
              <a:defRPr sz="1000" b="0" i="0" u="none" strike="noStrike" cap="none">
                <a:solidFill>
                  <a:srgbClr val="B7B7B7"/>
                </a:solidFill>
                <a:latin typeface="Open Sans Light"/>
                <a:ea typeface="Open Sans Light"/>
                <a:cs typeface="Open Sans Light"/>
                <a:sym typeface="Open Sans Light"/>
              </a:defRPr>
            </a:lvl1pPr>
            <a:lvl2pPr marL="914400" marR="0" lvl="1" indent="-304800" algn="l" rtl="0">
              <a:lnSpc>
                <a:spcPct val="115000"/>
              </a:lnSpc>
              <a:spcBef>
                <a:spcPts val="1600"/>
              </a:spcBef>
              <a:spcAft>
                <a:spcPts val="0"/>
              </a:spcAft>
              <a:buClr>
                <a:schemeClr val="dk1"/>
              </a:buClr>
              <a:buSzPts val="1200"/>
              <a:buFont typeface="Open Sans Light"/>
              <a:buNone/>
              <a:defRPr sz="1200" b="0" i="0" u="none" strike="noStrike" cap="none">
                <a:solidFill>
                  <a:srgbClr val="B7B7B7"/>
                </a:solidFill>
                <a:latin typeface="Open Sans Light"/>
                <a:ea typeface="Open Sans Light"/>
                <a:cs typeface="Open Sans Light"/>
                <a:sym typeface="Open Sans Light"/>
              </a:defRPr>
            </a:lvl2pPr>
            <a:lvl3pPr marL="1371600" marR="0" lvl="2" indent="-304800" algn="l" rtl="0">
              <a:lnSpc>
                <a:spcPct val="115000"/>
              </a:lnSpc>
              <a:spcBef>
                <a:spcPts val="1600"/>
              </a:spcBef>
              <a:spcAft>
                <a:spcPts val="0"/>
              </a:spcAft>
              <a:buClr>
                <a:schemeClr val="dk1"/>
              </a:buClr>
              <a:buSzPts val="1200"/>
              <a:buFont typeface="Open Sans Light"/>
              <a:buNone/>
              <a:defRPr sz="1200" b="0" i="0" u="none" strike="noStrike" cap="none">
                <a:solidFill>
                  <a:srgbClr val="B7B7B7"/>
                </a:solidFill>
                <a:latin typeface="Open Sans Light"/>
                <a:ea typeface="Open Sans Light"/>
                <a:cs typeface="Open Sans Light"/>
                <a:sym typeface="Open Sans Light"/>
              </a:defRPr>
            </a:lvl3pPr>
            <a:lvl4pPr marL="1828800" marR="0" lvl="3" indent="-304800" algn="l" rtl="0">
              <a:lnSpc>
                <a:spcPct val="115000"/>
              </a:lnSpc>
              <a:spcBef>
                <a:spcPts val="1600"/>
              </a:spcBef>
              <a:spcAft>
                <a:spcPts val="0"/>
              </a:spcAft>
              <a:buClr>
                <a:schemeClr val="dk1"/>
              </a:buClr>
              <a:buSzPts val="1200"/>
              <a:buFont typeface="Open Sans Light"/>
              <a:buNone/>
              <a:defRPr sz="1200" b="0" i="0" u="none" strike="noStrike" cap="none">
                <a:solidFill>
                  <a:srgbClr val="B7B7B7"/>
                </a:solidFill>
                <a:latin typeface="Open Sans Light"/>
                <a:ea typeface="Open Sans Light"/>
                <a:cs typeface="Open Sans Light"/>
                <a:sym typeface="Open Sans Light"/>
              </a:defRPr>
            </a:lvl4pPr>
            <a:lvl5pPr marL="2286000" marR="0" lvl="4" indent="-304800" algn="l" rtl="0">
              <a:lnSpc>
                <a:spcPct val="115000"/>
              </a:lnSpc>
              <a:spcBef>
                <a:spcPts val="1600"/>
              </a:spcBef>
              <a:spcAft>
                <a:spcPts val="0"/>
              </a:spcAft>
              <a:buClr>
                <a:schemeClr val="dk1"/>
              </a:buClr>
              <a:buSzPts val="1200"/>
              <a:buFont typeface="Open Sans Light"/>
              <a:buNone/>
              <a:defRPr sz="1200" b="0" i="0" u="none" strike="noStrike" cap="none">
                <a:solidFill>
                  <a:srgbClr val="B7B7B7"/>
                </a:solidFill>
                <a:latin typeface="Open Sans Light"/>
                <a:ea typeface="Open Sans Light"/>
                <a:cs typeface="Open Sans Light"/>
                <a:sym typeface="Open Sans Light"/>
              </a:defRPr>
            </a:lvl5pPr>
            <a:lvl6pPr marL="2743200" marR="0" lvl="5" indent="-304800" algn="l" rtl="0">
              <a:lnSpc>
                <a:spcPct val="115000"/>
              </a:lnSpc>
              <a:spcBef>
                <a:spcPts val="1600"/>
              </a:spcBef>
              <a:spcAft>
                <a:spcPts val="0"/>
              </a:spcAft>
              <a:buClr>
                <a:schemeClr val="dk1"/>
              </a:buClr>
              <a:buSzPts val="1200"/>
              <a:buFont typeface="Open Sans Light"/>
              <a:buNone/>
              <a:defRPr sz="1200" b="0" i="0" u="none" strike="noStrike" cap="none">
                <a:solidFill>
                  <a:srgbClr val="B7B7B7"/>
                </a:solidFill>
                <a:latin typeface="Open Sans Light"/>
                <a:ea typeface="Open Sans Light"/>
                <a:cs typeface="Open Sans Light"/>
                <a:sym typeface="Open Sans Light"/>
              </a:defRPr>
            </a:lvl6pPr>
            <a:lvl7pPr marL="3200400" marR="0" lvl="6" indent="-304800" algn="l" rtl="0">
              <a:lnSpc>
                <a:spcPct val="115000"/>
              </a:lnSpc>
              <a:spcBef>
                <a:spcPts val="1600"/>
              </a:spcBef>
              <a:spcAft>
                <a:spcPts val="0"/>
              </a:spcAft>
              <a:buClr>
                <a:schemeClr val="dk1"/>
              </a:buClr>
              <a:buSzPts val="1200"/>
              <a:buFont typeface="Open Sans Light"/>
              <a:buNone/>
              <a:defRPr sz="1200" b="0" i="0" u="none" strike="noStrike" cap="none">
                <a:solidFill>
                  <a:srgbClr val="B7B7B7"/>
                </a:solidFill>
                <a:latin typeface="Open Sans Light"/>
                <a:ea typeface="Open Sans Light"/>
                <a:cs typeface="Open Sans Light"/>
                <a:sym typeface="Open Sans Light"/>
              </a:defRPr>
            </a:lvl7pPr>
            <a:lvl8pPr marL="3657600" marR="0" lvl="7" indent="-304800" algn="l" rtl="0">
              <a:lnSpc>
                <a:spcPct val="115000"/>
              </a:lnSpc>
              <a:spcBef>
                <a:spcPts val="1600"/>
              </a:spcBef>
              <a:spcAft>
                <a:spcPts val="0"/>
              </a:spcAft>
              <a:buClr>
                <a:schemeClr val="dk1"/>
              </a:buClr>
              <a:buSzPts val="1200"/>
              <a:buFont typeface="Open Sans Light"/>
              <a:buNone/>
              <a:defRPr sz="1200" b="0" i="0" u="none" strike="noStrike" cap="none">
                <a:solidFill>
                  <a:srgbClr val="B7B7B7"/>
                </a:solidFill>
                <a:latin typeface="Open Sans Light"/>
                <a:ea typeface="Open Sans Light"/>
                <a:cs typeface="Open Sans Light"/>
                <a:sym typeface="Open Sans Light"/>
              </a:defRPr>
            </a:lvl8pPr>
            <a:lvl9pPr marL="4114800" marR="0" lvl="8" indent="-304800" algn="l" rtl="0">
              <a:lnSpc>
                <a:spcPct val="115000"/>
              </a:lnSpc>
              <a:spcBef>
                <a:spcPts val="1600"/>
              </a:spcBef>
              <a:spcAft>
                <a:spcPts val="1600"/>
              </a:spcAft>
              <a:buClr>
                <a:schemeClr val="dk1"/>
              </a:buClr>
              <a:buSzPts val="1200"/>
              <a:buFont typeface="Open Sans Light"/>
              <a:buNone/>
              <a:defRPr sz="1200" b="0" i="0" u="none" strike="noStrike" cap="none">
                <a:solidFill>
                  <a:srgbClr val="B7B7B7"/>
                </a:solidFill>
                <a:latin typeface="Open Sans Light"/>
                <a:ea typeface="Open Sans Light"/>
                <a:cs typeface="Open Sans Light"/>
                <a:sym typeface="Open Sans Light"/>
              </a:defRPr>
            </a:lvl9pPr>
          </a:lstStyle>
          <a:p>
            <a:r>
              <a:rPr lang="en-US" sz="1600" b="1">
                <a:solidFill>
                  <a:schemeClr val="bg1">
                    <a:lumMod val="10000"/>
                  </a:schemeClr>
                </a:solidFill>
                <a:latin typeface="DM Serif Display"/>
              </a:rPr>
              <a:t>Model 2</a:t>
            </a:r>
          </a:p>
        </p:txBody>
      </p:sp>
      <p:pic>
        <p:nvPicPr>
          <p:cNvPr id="29" name="Picture 29" descr="Graphical user interface, table&#10;&#10;Description automatically generated">
            <a:extLst>
              <a:ext uri="{FF2B5EF4-FFF2-40B4-BE49-F238E27FC236}">
                <a16:creationId xmlns:a16="http://schemas.microsoft.com/office/drawing/2014/main" id="{C36DFA3B-A297-04C4-2343-D171E2D36D55}"/>
              </a:ext>
            </a:extLst>
          </p:cNvPr>
          <p:cNvPicPr>
            <a:picLocks noChangeAspect="1"/>
          </p:cNvPicPr>
          <p:nvPr/>
        </p:nvPicPr>
        <p:blipFill>
          <a:blip r:embed="rId6"/>
          <a:stretch>
            <a:fillRect/>
          </a:stretch>
        </p:blipFill>
        <p:spPr>
          <a:xfrm>
            <a:off x="3908424" y="880533"/>
            <a:ext cx="1448859" cy="1154643"/>
          </a:xfrm>
          <a:prstGeom prst="rect">
            <a:avLst/>
          </a:prstGeom>
        </p:spPr>
      </p:pic>
      <p:pic>
        <p:nvPicPr>
          <p:cNvPr id="30" name="Picture 30" descr="Graphical user interface, table&#10;&#10;Description automatically generated">
            <a:extLst>
              <a:ext uri="{FF2B5EF4-FFF2-40B4-BE49-F238E27FC236}">
                <a16:creationId xmlns:a16="http://schemas.microsoft.com/office/drawing/2014/main" id="{03CFFA3F-0B00-838B-6165-543C97902C82}"/>
              </a:ext>
            </a:extLst>
          </p:cNvPr>
          <p:cNvPicPr>
            <a:picLocks noChangeAspect="1"/>
          </p:cNvPicPr>
          <p:nvPr/>
        </p:nvPicPr>
        <p:blipFill>
          <a:blip r:embed="rId7"/>
          <a:stretch>
            <a:fillRect/>
          </a:stretch>
        </p:blipFill>
        <p:spPr>
          <a:xfrm>
            <a:off x="3908425" y="3738032"/>
            <a:ext cx="1448859" cy="1165225"/>
          </a:xfrm>
          <a:prstGeom prst="rect">
            <a:avLst/>
          </a:prstGeom>
        </p:spPr>
      </p:pic>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4BEA1278-1856-BA5F-9C1A-0B50E1A4EDB3}"/>
                  </a:ext>
                </a:extLst>
              </p14:cNvPr>
              <p14:cNvContentPartPr/>
              <p14:nvPr/>
            </p14:nvContentPartPr>
            <p14:xfrm>
              <a:off x="3383447" y="1166434"/>
              <a:ext cx="217603" cy="9144"/>
            </p14:xfrm>
          </p:contentPart>
        </mc:Choice>
        <mc:Fallback xmlns="">
          <p:pic>
            <p:nvPicPr>
              <p:cNvPr id="25" name="Ink 24">
                <a:extLst>
                  <a:ext uri="{FF2B5EF4-FFF2-40B4-BE49-F238E27FC236}">
                    <a16:creationId xmlns:a16="http://schemas.microsoft.com/office/drawing/2014/main" id="{4BEA1278-1856-BA5F-9C1A-0B50E1A4EDB3}"/>
                  </a:ext>
                </a:extLst>
              </p:cNvPr>
              <p:cNvPicPr/>
              <p:nvPr/>
            </p:nvPicPr>
            <p:blipFill>
              <a:blip r:embed="rId9"/>
              <a:stretch>
                <a:fillRect/>
              </a:stretch>
            </p:blipFill>
            <p:spPr>
              <a:xfrm>
                <a:off x="3329496" y="1029274"/>
                <a:ext cx="325146" cy="28300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7312D1A5-C300-AF6C-C792-2354BC2AC82F}"/>
                  </a:ext>
                </a:extLst>
              </p14:cNvPr>
              <p14:cNvContentPartPr/>
              <p14:nvPr/>
            </p14:nvContentPartPr>
            <p14:xfrm>
              <a:off x="2230015" y="3297178"/>
              <a:ext cx="221165" cy="9144"/>
            </p14:xfrm>
          </p:contentPart>
        </mc:Choice>
        <mc:Fallback xmlns="">
          <p:pic>
            <p:nvPicPr>
              <p:cNvPr id="27" name="Ink 26">
                <a:extLst>
                  <a:ext uri="{FF2B5EF4-FFF2-40B4-BE49-F238E27FC236}">
                    <a16:creationId xmlns:a16="http://schemas.microsoft.com/office/drawing/2014/main" id="{7312D1A5-C300-AF6C-C792-2354BC2AC82F}"/>
                  </a:ext>
                </a:extLst>
              </p:cNvPr>
              <p:cNvPicPr/>
              <p:nvPr/>
            </p:nvPicPr>
            <p:blipFill>
              <a:blip r:embed="rId11"/>
              <a:stretch>
                <a:fillRect/>
              </a:stretch>
            </p:blipFill>
            <p:spPr>
              <a:xfrm>
                <a:off x="2176160" y="553978"/>
                <a:ext cx="328516" cy="5486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37352EA7-6034-A4B5-6AF2-C2356132D24D}"/>
                  </a:ext>
                </a:extLst>
              </p14:cNvPr>
              <p14:cNvContentPartPr/>
              <p14:nvPr/>
            </p14:nvContentPartPr>
            <p14:xfrm>
              <a:off x="2577441" y="3283884"/>
              <a:ext cx="184510" cy="9144"/>
            </p14:xfrm>
          </p:contentPart>
        </mc:Choice>
        <mc:Fallback xmlns="">
          <p:pic>
            <p:nvPicPr>
              <p:cNvPr id="31" name="Ink 30">
                <a:extLst>
                  <a:ext uri="{FF2B5EF4-FFF2-40B4-BE49-F238E27FC236}">
                    <a16:creationId xmlns:a16="http://schemas.microsoft.com/office/drawing/2014/main" id="{37352EA7-6034-A4B5-6AF2-C2356132D24D}"/>
                  </a:ext>
                </a:extLst>
              </p:cNvPr>
              <p:cNvPicPr/>
              <p:nvPr/>
            </p:nvPicPr>
            <p:blipFill>
              <a:blip r:embed="rId13"/>
              <a:stretch>
                <a:fillRect/>
              </a:stretch>
            </p:blipFill>
            <p:spPr>
              <a:xfrm>
                <a:off x="2523491" y="1912284"/>
                <a:ext cx="292051" cy="274777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AFBB3D8A-B769-DAB1-89DF-6D3C8A8EFE4A}"/>
                  </a:ext>
                </a:extLst>
              </p14:cNvPr>
              <p14:cNvContentPartPr/>
              <p14:nvPr/>
            </p14:nvContentPartPr>
            <p14:xfrm>
              <a:off x="2563914" y="3496576"/>
              <a:ext cx="221605" cy="13425"/>
            </p14:xfrm>
          </p:contentPart>
        </mc:Choice>
        <mc:Fallback xmlns="">
          <p:pic>
            <p:nvPicPr>
              <p:cNvPr id="32" name="Ink 31">
                <a:extLst>
                  <a:ext uri="{FF2B5EF4-FFF2-40B4-BE49-F238E27FC236}">
                    <a16:creationId xmlns:a16="http://schemas.microsoft.com/office/drawing/2014/main" id="{AFBB3D8A-B769-DAB1-89DF-6D3C8A8EFE4A}"/>
                  </a:ext>
                </a:extLst>
              </p:cNvPr>
              <p:cNvPicPr/>
              <p:nvPr/>
            </p:nvPicPr>
            <p:blipFill>
              <a:blip r:embed="rId15"/>
              <a:stretch>
                <a:fillRect/>
              </a:stretch>
            </p:blipFill>
            <p:spPr>
              <a:xfrm>
                <a:off x="2510039" y="3390589"/>
                <a:ext cx="328995" cy="22504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80251D03-0DC2-F782-BC49-1D004023D8D2}"/>
                  </a:ext>
                </a:extLst>
              </p14:cNvPr>
              <p14:cNvContentPartPr/>
              <p14:nvPr/>
            </p14:nvContentPartPr>
            <p14:xfrm>
              <a:off x="2224705" y="3478507"/>
              <a:ext cx="244692" cy="14294"/>
            </p14:xfrm>
          </p:contentPart>
        </mc:Choice>
        <mc:Fallback xmlns="">
          <p:pic>
            <p:nvPicPr>
              <p:cNvPr id="33" name="Ink 32">
                <a:extLst>
                  <a:ext uri="{FF2B5EF4-FFF2-40B4-BE49-F238E27FC236}">
                    <a16:creationId xmlns:a16="http://schemas.microsoft.com/office/drawing/2014/main" id="{80251D03-0DC2-F782-BC49-1D004023D8D2}"/>
                  </a:ext>
                </a:extLst>
              </p:cNvPr>
              <p:cNvPicPr/>
              <p:nvPr/>
            </p:nvPicPr>
            <p:blipFill>
              <a:blip r:embed="rId17"/>
              <a:stretch>
                <a:fillRect/>
              </a:stretch>
            </p:blipFill>
            <p:spPr>
              <a:xfrm>
                <a:off x="2170808" y="3373917"/>
                <a:ext cx="352127" cy="2231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6AD1913C-FD1B-2312-BFD8-E7C3C379EA38}"/>
                  </a:ext>
                </a:extLst>
              </p14:cNvPr>
              <p14:cNvContentPartPr/>
              <p14:nvPr/>
            </p14:nvContentPartPr>
            <p14:xfrm>
              <a:off x="2450221" y="3261517"/>
              <a:ext cx="106974" cy="17658"/>
            </p14:xfrm>
          </p:contentPart>
        </mc:Choice>
        <mc:Fallback xmlns="">
          <p:pic>
            <p:nvPicPr>
              <p:cNvPr id="34" name="Ink 33">
                <a:extLst>
                  <a:ext uri="{FF2B5EF4-FFF2-40B4-BE49-F238E27FC236}">
                    <a16:creationId xmlns:a16="http://schemas.microsoft.com/office/drawing/2014/main" id="{6AD1913C-FD1B-2312-BFD8-E7C3C379EA38}"/>
                  </a:ext>
                </a:extLst>
              </p:cNvPr>
              <p:cNvPicPr/>
              <p:nvPr/>
            </p:nvPicPr>
            <p:blipFill>
              <a:blip r:embed="rId19"/>
              <a:stretch>
                <a:fillRect/>
              </a:stretch>
            </p:blipFill>
            <p:spPr>
              <a:xfrm>
                <a:off x="2396555" y="3155569"/>
                <a:ext cx="213948" cy="22920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661710A8-5717-77B0-A522-A204B018773A}"/>
                  </a:ext>
                </a:extLst>
              </p14:cNvPr>
              <p14:cNvContentPartPr/>
              <p14:nvPr/>
            </p14:nvContentPartPr>
            <p14:xfrm>
              <a:off x="2201459" y="3659335"/>
              <a:ext cx="611401" cy="23658"/>
            </p14:xfrm>
          </p:contentPart>
        </mc:Choice>
        <mc:Fallback xmlns="">
          <p:pic>
            <p:nvPicPr>
              <p:cNvPr id="35" name="Ink 34">
                <a:extLst>
                  <a:ext uri="{FF2B5EF4-FFF2-40B4-BE49-F238E27FC236}">
                    <a16:creationId xmlns:a16="http://schemas.microsoft.com/office/drawing/2014/main" id="{661710A8-5717-77B0-A522-A204B018773A}"/>
                  </a:ext>
                </a:extLst>
              </p:cNvPr>
              <p:cNvPicPr/>
              <p:nvPr/>
            </p:nvPicPr>
            <p:blipFill>
              <a:blip r:embed="rId21"/>
              <a:stretch>
                <a:fillRect/>
              </a:stretch>
            </p:blipFill>
            <p:spPr>
              <a:xfrm>
                <a:off x="2147480" y="3551799"/>
                <a:ext cx="718999" cy="23837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ADC97FED-C8C5-3935-77E7-7B066C22CEA8}"/>
                  </a:ext>
                </a:extLst>
              </p14:cNvPr>
              <p14:cNvContentPartPr/>
              <p14:nvPr/>
            </p14:nvContentPartPr>
            <p14:xfrm>
              <a:off x="2208405" y="3878069"/>
              <a:ext cx="629859" cy="9144"/>
            </p14:xfrm>
          </p:contentPart>
        </mc:Choice>
        <mc:Fallback xmlns="">
          <p:pic>
            <p:nvPicPr>
              <p:cNvPr id="36" name="Ink 35">
                <a:extLst>
                  <a:ext uri="{FF2B5EF4-FFF2-40B4-BE49-F238E27FC236}">
                    <a16:creationId xmlns:a16="http://schemas.microsoft.com/office/drawing/2014/main" id="{ADC97FED-C8C5-3935-77E7-7B066C22CEA8}"/>
                  </a:ext>
                </a:extLst>
              </p:cNvPr>
              <p:cNvPicPr/>
              <p:nvPr/>
            </p:nvPicPr>
            <p:blipFill>
              <a:blip r:embed="rId23"/>
              <a:stretch>
                <a:fillRect/>
              </a:stretch>
            </p:blipFill>
            <p:spPr>
              <a:xfrm>
                <a:off x="2154417" y="3747440"/>
                <a:ext cx="737475" cy="26996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39ECDEC8-0451-98CA-5037-E262C2CB6AC4}"/>
                  </a:ext>
                </a:extLst>
              </p14:cNvPr>
              <p14:cNvContentPartPr/>
              <p14:nvPr/>
            </p14:nvContentPartPr>
            <p14:xfrm>
              <a:off x="1594783" y="4610161"/>
              <a:ext cx="298937" cy="12123"/>
            </p14:xfrm>
          </p:contentPart>
        </mc:Choice>
        <mc:Fallback xmlns="">
          <p:pic>
            <p:nvPicPr>
              <p:cNvPr id="37" name="Ink 36">
                <a:extLst>
                  <a:ext uri="{FF2B5EF4-FFF2-40B4-BE49-F238E27FC236}">
                    <a16:creationId xmlns:a16="http://schemas.microsoft.com/office/drawing/2014/main" id="{39ECDEC8-0451-98CA-5037-E262C2CB6AC4}"/>
                  </a:ext>
                </a:extLst>
              </p:cNvPr>
              <p:cNvPicPr/>
              <p:nvPr/>
            </p:nvPicPr>
            <p:blipFill>
              <a:blip r:embed="rId25"/>
              <a:stretch>
                <a:fillRect/>
              </a:stretch>
            </p:blipFill>
            <p:spPr>
              <a:xfrm>
                <a:off x="1540888" y="4506250"/>
                <a:ext cx="406367" cy="21959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58CEAE9F-6B7C-1B37-F9D3-0F8DB72D51F3}"/>
                  </a:ext>
                </a:extLst>
              </p14:cNvPr>
              <p14:cNvContentPartPr/>
              <p14:nvPr/>
            </p14:nvContentPartPr>
            <p14:xfrm>
              <a:off x="1574676" y="4738060"/>
              <a:ext cx="335330" cy="33956"/>
            </p14:xfrm>
          </p:contentPart>
        </mc:Choice>
        <mc:Fallback xmlns="">
          <p:pic>
            <p:nvPicPr>
              <p:cNvPr id="39" name="Ink 38">
                <a:extLst>
                  <a:ext uri="{FF2B5EF4-FFF2-40B4-BE49-F238E27FC236}">
                    <a16:creationId xmlns:a16="http://schemas.microsoft.com/office/drawing/2014/main" id="{58CEAE9F-6B7C-1B37-F9D3-0F8DB72D51F3}"/>
                  </a:ext>
                </a:extLst>
              </p:cNvPr>
              <p:cNvPicPr/>
              <p:nvPr/>
            </p:nvPicPr>
            <p:blipFill>
              <a:blip r:embed="rId27"/>
              <a:stretch>
                <a:fillRect/>
              </a:stretch>
            </p:blipFill>
            <p:spPr>
              <a:xfrm>
                <a:off x="1520764" y="4630831"/>
                <a:ext cx="442794" cy="24805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A0DADF40-6F5A-0F45-CFA1-9D555758496E}"/>
                  </a:ext>
                </a:extLst>
              </p14:cNvPr>
              <p14:cNvContentPartPr/>
              <p14:nvPr/>
            </p14:nvContentPartPr>
            <p14:xfrm>
              <a:off x="2990798" y="4593261"/>
              <a:ext cx="182673" cy="9144"/>
            </p14:xfrm>
          </p:contentPart>
        </mc:Choice>
        <mc:Fallback xmlns="">
          <p:pic>
            <p:nvPicPr>
              <p:cNvPr id="40" name="Ink 39">
                <a:extLst>
                  <a:ext uri="{FF2B5EF4-FFF2-40B4-BE49-F238E27FC236}">
                    <a16:creationId xmlns:a16="http://schemas.microsoft.com/office/drawing/2014/main" id="{A0DADF40-6F5A-0F45-CFA1-9D555758496E}"/>
                  </a:ext>
                </a:extLst>
              </p:cNvPr>
              <p:cNvPicPr/>
              <p:nvPr/>
            </p:nvPicPr>
            <p:blipFill>
              <a:blip r:embed="rId29"/>
              <a:stretch>
                <a:fillRect/>
              </a:stretch>
            </p:blipFill>
            <p:spPr>
              <a:xfrm>
                <a:off x="2936859" y="4440861"/>
                <a:ext cx="290191" cy="31343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id="{27805AB8-D6D3-C70A-9653-6E6E1FE6FD5B}"/>
                  </a:ext>
                </a:extLst>
              </p14:cNvPr>
              <p14:cNvContentPartPr/>
              <p14:nvPr/>
            </p14:nvContentPartPr>
            <p14:xfrm>
              <a:off x="2956997" y="4203078"/>
              <a:ext cx="206937" cy="9144"/>
            </p14:xfrm>
          </p:contentPart>
        </mc:Choice>
        <mc:Fallback xmlns="">
          <p:pic>
            <p:nvPicPr>
              <p:cNvPr id="41" name="Ink 40">
                <a:extLst>
                  <a:ext uri="{FF2B5EF4-FFF2-40B4-BE49-F238E27FC236}">
                    <a16:creationId xmlns:a16="http://schemas.microsoft.com/office/drawing/2014/main" id="{27805AB8-D6D3-C70A-9653-6E6E1FE6FD5B}"/>
                  </a:ext>
                </a:extLst>
              </p:cNvPr>
              <p:cNvPicPr/>
              <p:nvPr/>
            </p:nvPicPr>
            <p:blipFill>
              <a:blip r:embed="rId31"/>
              <a:stretch>
                <a:fillRect/>
              </a:stretch>
            </p:blipFill>
            <p:spPr>
              <a:xfrm>
                <a:off x="2903107" y="4088778"/>
                <a:ext cx="314357" cy="23736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id="{1BE4C027-F7F4-0E2C-C78D-06F82FC76073}"/>
                  </a:ext>
                </a:extLst>
              </p14:cNvPr>
              <p14:cNvContentPartPr/>
              <p14:nvPr/>
            </p14:nvContentPartPr>
            <p14:xfrm>
              <a:off x="8243865" y="1186407"/>
              <a:ext cx="191278" cy="9144"/>
            </p14:xfrm>
          </p:contentPart>
        </mc:Choice>
        <mc:Fallback xmlns="">
          <p:pic>
            <p:nvPicPr>
              <p:cNvPr id="42" name="Ink 41">
                <a:extLst>
                  <a:ext uri="{FF2B5EF4-FFF2-40B4-BE49-F238E27FC236}">
                    <a16:creationId xmlns:a16="http://schemas.microsoft.com/office/drawing/2014/main" id="{1BE4C027-F7F4-0E2C-C78D-06F82FC76073}"/>
                  </a:ext>
                </a:extLst>
              </p:cNvPr>
              <p:cNvPicPr/>
              <p:nvPr/>
            </p:nvPicPr>
            <p:blipFill>
              <a:blip r:embed="rId33"/>
              <a:stretch>
                <a:fillRect/>
              </a:stretch>
            </p:blipFill>
            <p:spPr>
              <a:xfrm>
                <a:off x="8190034" y="1049247"/>
                <a:ext cx="298580" cy="28300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8213D78D-D9B4-6060-3D32-E77C942D4EAB}"/>
                  </a:ext>
                </a:extLst>
              </p14:cNvPr>
              <p14:cNvContentPartPr/>
              <p14:nvPr/>
            </p14:nvContentPartPr>
            <p14:xfrm>
              <a:off x="7094742" y="3270141"/>
              <a:ext cx="225860" cy="9144"/>
            </p14:xfrm>
          </p:contentPart>
        </mc:Choice>
        <mc:Fallback xmlns="">
          <p:pic>
            <p:nvPicPr>
              <p:cNvPr id="43" name="Ink 42">
                <a:extLst>
                  <a:ext uri="{FF2B5EF4-FFF2-40B4-BE49-F238E27FC236}">
                    <a16:creationId xmlns:a16="http://schemas.microsoft.com/office/drawing/2014/main" id="{8213D78D-D9B4-6060-3D32-E77C942D4EAB}"/>
                  </a:ext>
                </a:extLst>
              </p:cNvPr>
              <p:cNvPicPr/>
              <p:nvPr/>
            </p:nvPicPr>
            <p:blipFill>
              <a:blip r:embed="rId35"/>
              <a:stretch>
                <a:fillRect/>
              </a:stretch>
            </p:blipFill>
            <p:spPr>
              <a:xfrm>
                <a:off x="7040880" y="3098691"/>
                <a:ext cx="333224" cy="35147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11638AA0-A05C-2977-154C-D232551F3879}"/>
                  </a:ext>
                </a:extLst>
              </p14:cNvPr>
              <p14:cNvContentPartPr/>
              <p14:nvPr/>
            </p14:nvContentPartPr>
            <p14:xfrm>
              <a:off x="7373029" y="3265710"/>
              <a:ext cx="224507" cy="15423"/>
            </p14:xfrm>
          </p:contentPart>
        </mc:Choice>
        <mc:Fallback xmlns="">
          <p:pic>
            <p:nvPicPr>
              <p:cNvPr id="44" name="Ink 43">
                <a:extLst>
                  <a:ext uri="{FF2B5EF4-FFF2-40B4-BE49-F238E27FC236}">
                    <a16:creationId xmlns:a16="http://schemas.microsoft.com/office/drawing/2014/main" id="{11638AA0-A05C-2977-154C-D232551F3879}"/>
                  </a:ext>
                </a:extLst>
              </p:cNvPr>
              <p:cNvPicPr/>
              <p:nvPr/>
            </p:nvPicPr>
            <p:blipFill>
              <a:blip r:embed="rId37"/>
              <a:stretch>
                <a:fillRect/>
              </a:stretch>
            </p:blipFill>
            <p:spPr>
              <a:xfrm>
                <a:off x="7319061" y="3160553"/>
                <a:ext cx="332083" cy="22538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5" name="Ink 44">
                <a:extLst>
                  <a:ext uri="{FF2B5EF4-FFF2-40B4-BE49-F238E27FC236}">
                    <a16:creationId xmlns:a16="http://schemas.microsoft.com/office/drawing/2014/main" id="{1FE37FF2-BCB3-D2C1-C26B-6AF25789CA00}"/>
                  </a:ext>
                </a:extLst>
              </p14:cNvPr>
              <p14:cNvContentPartPr/>
              <p14:nvPr/>
            </p14:nvContentPartPr>
            <p14:xfrm>
              <a:off x="7081582" y="3467383"/>
              <a:ext cx="538117" cy="28189"/>
            </p14:xfrm>
          </p:contentPart>
        </mc:Choice>
        <mc:Fallback xmlns="">
          <p:pic>
            <p:nvPicPr>
              <p:cNvPr id="45" name="Ink 44">
                <a:extLst>
                  <a:ext uri="{FF2B5EF4-FFF2-40B4-BE49-F238E27FC236}">
                    <a16:creationId xmlns:a16="http://schemas.microsoft.com/office/drawing/2014/main" id="{1FE37FF2-BCB3-D2C1-C26B-6AF25789CA00}"/>
                  </a:ext>
                </a:extLst>
              </p:cNvPr>
              <p:cNvPicPr/>
              <p:nvPr/>
            </p:nvPicPr>
            <p:blipFill>
              <a:blip r:embed="rId39"/>
              <a:stretch>
                <a:fillRect/>
              </a:stretch>
            </p:blipFill>
            <p:spPr>
              <a:xfrm>
                <a:off x="7027626" y="3361674"/>
                <a:ext cx="645668" cy="23925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8947365E-AE6C-4F90-0F95-01BF7866C951}"/>
                  </a:ext>
                </a:extLst>
              </p14:cNvPr>
              <p14:cNvContentPartPr/>
              <p14:nvPr/>
            </p14:nvContentPartPr>
            <p14:xfrm>
              <a:off x="7076472" y="3655833"/>
              <a:ext cx="536778" cy="9144"/>
            </p14:xfrm>
          </p:contentPart>
        </mc:Choice>
        <mc:Fallback xmlns="">
          <p:pic>
            <p:nvPicPr>
              <p:cNvPr id="46" name="Ink 45">
                <a:extLst>
                  <a:ext uri="{FF2B5EF4-FFF2-40B4-BE49-F238E27FC236}">
                    <a16:creationId xmlns:a16="http://schemas.microsoft.com/office/drawing/2014/main" id="{8947365E-AE6C-4F90-0F95-01BF7866C951}"/>
                  </a:ext>
                </a:extLst>
              </p:cNvPr>
              <p:cNvPicPr/>
              <p:nvPr/>
            </p:nvPicPr>
            <p:blipFill>
              <a:blip r:embed="rId41"/>
              <a:stretch>
                <a:fillRect/>
              </a:stretch>
            </p:blipFill>
            <p:spPr>
              <a:xfrm>
                <a:off x="7022506" y="3263947"/>
                <a:ext cx="644349" cy="79160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65F08B76-AD43-51CE-08F0-A653E605F45F}"/>
                  </a:ext>
                </a:extLst>
              </p14:cNvPr>
              <p14:cNvContentPartPr/>
              <p14:nvPr/>
            </p14:nvContentPartPr>
            <p14:xfrm>
              <a:off x="7075848" y="3866453"/>
              <a:ext cx="558028" cy="9144"/>
            </p14:xfrm>
          </p:contentPart>
        </mc:Choice>
        <mc:Fallback xmlns="">
          <p:pic>
            <p:nvPicPr>
              <p:cNvPr id="47" name="Ink 46">
                <a:extLst>
                  <a:ext uri="{FF2B5EF4-FFF2-40B4-BE49-F238E27FC236}">
                    <a16:creationId xmlns:a16="http://schemas.microsoft.com/office/drawing/2014/main" id="{65F08B76-AD43-51CE-08F0-A653E605F45F}"/>
                  </a:ext>
                </a:extLst>
              </p:cNvPr>
              <p:cNvPicPr/>
              <p:nvPr/>
            </p:nvPicPr>
            <p:blipFill>
              <a:blip r:embed="rId43"/>
              <a:stretch>
                <a:fillRect/>
              </a:stretch>
            </p:blipFill>
            <p:spPr>
              <a:xfrm>
                <a:off x="7021880" y="3741762"/>
                <a:ext cx="665604" cy="25811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Ink 47">
                <a:extLst>
                  <a:ext uri="{FF2B5EF4-FFF2-40B4-BE49-F238E27FC236}">
                    <a16:creationId xmlns:a16="http://schemas.microsoft.com/office/drawing/2014/main" id="{D66D224A-7CCF-ECAD-14E8-A2350AEABDC2}"/>
                  </a:ext>
                </a:extLst>
              </p14:cNvPr>
              <p14:cNvContentPartPr/>
              <p14:nvPr/>
            </p14:nvContentPartPr>
            <p14:xfrm>
              <a:off x="7791894" y="4167479"/>
              <a:ext cx="196477" cy="9144"/>
            </p14:xfrm>
          </p:contentPart>
        </mc:Choice>
        <mc:Fallback xmlns="">
          <p:pic>
            <p:nvPicPr>
              <p:cNvPr id="48" name="Ink 47">
                <a:extLst>
                  <a:ext uri="{FF2B5EF4-FFF2-40B4-BE49-F238E27FC236}">
                    <a16:creationId xmlns:a16="http://schemas.microsoft.com/office/drawing/2014/main" id="{D66D224A-7CCF-ECAD-14E8-A2350AEABDC2}"/>
                  </a:ext>
                </a:extLst>
              </p:cNvPr>
              <p:cNvPicPr/>
              <p:nvPr/>
            </p:nvPicPr>
            <p:blipFill>
              <a:blip r:embed="rId45"/>
              <a:stretch>
                <a:fillRect/>
              </a:stretch>
            </p:blipFill>
            <p:spPr>
              <a:xfrm>
                <a:off x="7737917" y="1424279"/>
                <a:ext cx="304072" cy="5486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Ink 48">
                <a:extLst>
                  <a:ext uri="{FF2B5EF4-FFF2-40B4-BE49-F238E27FC236}">
                    <a16:creationId xmlns:a16="http://schemas.microsoft.com/office/drawing/2014/main" id="{43534CE5-8033-49FC-FFDC-F5DF0F3FF0C8}"/>
                  </a:ext>
                </a:extLst>
              </p14:cNvPr>
              <p14:cNvContentPartPr/>
              <p14:nvPr/>
            </p14:nvContentPartPr>
            <p14:xfrm>
              <a:off x="7819186" y="4570214"/>
              <a:ext cx="211296" cy="9144"/>
            </p14:xfrm>
          </p:contentPart>
        </mc:Choice>
        <mc:Fallback xmlns="">
          <p:pic>
            <p:nvPicPr>
              <p:cNvPr id="49" name="Ink 48">
                <a:extLst>
                  <a:ext uri="{FF2B5EF4-FFF2-40B4-BE49-F238E27FC236}">
                    <a16:creationId xmlns:a16="http://schemas.microsoft.com/office/drawing/2014/main" id="{43534CE5-8033-49FC-FFDC-F5DF0F3FF0C8}"/>
                  </a:ext>
                </a:extLst>
              </p:cNvPr>
              <p:cNvPicPr/>
              <p:nvPr/>
            </p:nvPicPr>
            <p:blipFill>
              <a:blip r:embed="rId47"/>
              <a:stretch>
                <a:fillRect/>
              </a:stretch>
            </p:blipFill>
            <p:spPr>
              <a:xfrm>
                <a:off x="7765284" y="4359199"/>
                <a:ext cx="318741" cy="43047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Ink 49">
                <a:extLst>
                  <a:ext uri="{FF2B5EF4-FFF2-40B4-BE49-F238E27FC236}">
                    <a16:creationId xmlns:a16="http://schemas.microsoft.com/office/drawing/2014/main" id="{A03CB924-7574-5E72-6FDC-5F329BA72F13}"/>
                  </a:ext>
                </a:extLst>
              </p14:cNvPr>
              <p14:cNvContentPartPr/>
              <p14:nvPr/>
            </p14:nvContentPartPr>
            <p14:xfrm>
              <a:off x="6450090" y="4583407"/>
              <a:ext cx="267687" cy="9144"/>
            </p14:xfrm>
          </p:contentPart>
        </mc:Choice>
        <mc:Fallback xmlns="">
          <p:pic>
            <p:nvPicPr>
              <p:cNvPr id="50" name="Ink 49">
                <a:extLst>
                  <a:ext uri="{FF2B5EF4-FFF2-40B4-BE49-F238E27FC236}">
                    <a16:creationId xmlns:a16="http://schemas.microsoft.com/office/drawing/2014/main" id="{A03CB924-7574-5E72-6FDC-5F329BA72F13}"/>
                  </a:ext>
                </a:extLst>
              </p:cNvPr>
              <p:cNvPicPr/>
              <p:nvPr/>
            </p:nvPicPr>
            <p:blipFill>
              <a:blip r:embed="rId49"/>
              <a:stretch>
                <a:fillRect/>
              </a:stretch>
            </p:blipFill>
            <p:spPr>
              <a:xfrm>
                <a:off x="6396193" y="1840207"/>
                <a:ext cx="375121" cy="5486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54F40AD7-B9C5-5328-9959-BD0248495AA4}"/>
                  </a:ext>
                </a:extLst>
              </p14:cNvPr>
              <p14:cNvContentPartPr/>
              <p14:nvPr/>
            </p14:nvContentPartPr>
            <p14:xfrm>
              <a:off x="6422168" y="4772384"/>
              <a:ext cx="302111" cy="9144"/>
            </p14:xfrm>
          </p:contentPart>
        </mc:Choice>
        <mc:Fallback xmlns="">
          <p:pic>
            <p:nvPicPr>
              <p:cNvPr id="51" name="Ink 50">
                <a:extLst>
                  <a:ext uri="{FF2B5EF4-FFF2-40B4-BE49-F238E27FC236}">
                    <a16:creationId xmlns:a16="http://schemas.microsoft.com/office/drawing/2014/main" id="{54F40AD7-B9C5-5328-9959-BD0248495AA4}"/>
                  </a:ext>
                </a:extLst>
              </p:cNvPr>
              <p:cNvPicPr/>
              <p:nvPr/>
            </p:nvPicPr>
            <p:blipFill>
              <a:blip r:embed="rId51"/>
              <a:stretch>
                <a:fillRect/>
              </a:stretch>
            </p:blipFill>
            <p:spPr>
              <a:xfrm>
                <a:off x="6368284" y="4086584"/>
                <a:ext cx="409520" cy="137845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843DA3AE-29E7-8DC8-3954-274C353E3C3B}"/>
                  </a:ext>
                </a:extLst>
              </p14:cNvPr>
              <p14:cNvContentPartPr/>
              <p14:nvPr/>
            </p14:nvContentPartPr>
            <p14:xfrm>
              <a:off x="3253689" y="1593583"/>
              <a:ext cx="367516" cy="35243"/>
            </p14:xfrm>
          </p:contentPart>
        </mc:Choice>
        <mc:Fallback xmlns="">
          <p:pic>
            <p:nvPicPr>
              <p:cNvPr id="52" name="Ink 51">
                <a:extLst>
                  <a:ext uri="{FF2B5EF4-FFF2-40B4-BE49-F238E27FC236}">
                    <a16:creationId xmlns:a16="http://schemas.microsoft.com/office/drawing/2014/main" id="{843DA3AE-29E7-8DC8-3954-274C353E3C3B}"/>
                  </a:ext>
                </a:extLst>
              </p:cNvPr>
              <p:cNvPicPr/>
              <p:nvPr/>
            </p:nvPicPr>
            <p:blipFill>
              <a:blip r:embed="rId53"/>
              <a:stretch>
                <a:fillRect/>
              </a:stretch>
            </p:blipFill>
            <p:spPr>
              <a:xfrm>
                <a:off x="3199748" y="1486786"/>
                <a:ext cx="475038" cy="24848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7473233F-06C2-D7DE-03BF-6CAC10B0F97C}"/>
                  </a:ext>
                </a:extLst>
              </p14:cNvPr>
              <p14:cNvContentPartPr/>
              <p14:nvPr/>
            </p14:nvContentPartPr>
            <p14:xfrm>
              <a:off x="8090291" y="1552334"/>
              <a:ext cx="376563" cy="36299"/>
            </p14:xfrm>
          </p:contentPart>
        </mc:Choice>
        <mc:Fallback xmlns="">
          <p:pic>
            <p:nvPicPr>
              <p:cNvPr id="53" name="Ink 52">
                <a:extLst>
                  <a:ext uri="{FF2B5EF4-FFF2-40B4-BE49-F238E27FC236}">
                    <a16:creationId xmlns:a16="http://schemas.microsoft.com/office/drawing/2014/main" id="{7473233F-06C2-D7DE-03BF-6CAC10B0F97C}"/>
                  </a:ext>
                </a:extLst>
              </p:cNvPr>
              <p:cNvPicPr/>
              <p:nvPr/>
            </p:nvPicPr>
            <p:blipFill>
              <a:blip r:embed="rId55"/>
              <a:stretch>
                <a:fillRect/>
              </a:stretch>
            </p:blipFill>
            <p:spPr>
              <a:xfrm>
                <a:off x="8036342" y="1445572"/>
                <a:ext cx="484101" cy="249467"/>
              </a:xfrm>
              <a:prstGeom prst="rect">
                <a:avLst/>
              </a:prstGeom>
            </p:spPr>
          </p:pic>
        </mc:Fallback>
      </mc:AlternateContent>
    </p:spTree>
    <p:extLst>
      <p:ext uri="{BB962C8B-B14F-4D97-AF65-F5344CB8AC3E}">
        <p14:creationId xmlns:p14="http://schemas.microsoft.com/office/powerpoint/2010/main" val="141193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5"/>
          <p:cNvPicPr preferRelativeResize="0"/>
          <p:nvPr/>
        </p:nvPicPr>
        <p:blipFill rotWithShape="1">
          <a:blip r:embed="rId3">
            <a:alphaModFix/>
          </a:blip>
          <a:srcRect l="651" t="1526" r="661"/>
          <a:stretch/>
        </p:blipFill>
        <p:spPr>
          <a:xfrm>
            <a:off x="-20175" y="0"/>
            <a:ext cx="9164223" cy="5146176"/>
          </a:xfrm>
          <a:prstGeom prst="rect">
            <a:avLst/>
          </a:prstGeom>
          <a:noFill/>
          <a:ln>
            <a:noFill/>
          </a:ln>
        </p:spPr>
      </p:pic>
      <p:sp>
        <p:nvSpPr>
          <p:cNvPr id="211" name="Google Shape;211;p35"/>
          <p:cNvSpPr txBox="1">
            <a:spLocks noGrp="1"/>
          </p:cNvSpPr>
          <p:nvPr>
            <p:ph type="subTitle" idx="1"/>
          </p:nvPr>
        </p:nvSpPr>
        <p:spPr>
          <a:xfrm>
            <a:off x="6227278" y="1341861"/>
            <a:ext cx="2877300" cy="2952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solidFill>
                  <a:schemeClr val="lt1"/>
                </a:solidFill>
              </a:rPr>
              <a:t>Problem</a:t>
            </a:r>
            <a:endParaRPr sz="2800">
              <a:solidFill>
                <a:schemeClr val="lt1"/>
              </a:solidFill>
            </a:endParaRPr>
          </a:p>
        </p:txBody>
      </p:sp>
      <p:sp>
        <p:nvSpPr>
          <p:cNvPr id="212" name="Google Shape;212;p35"/>
          <p:cNvSpPr/>
          <p:nvPr/>
        </p:nvSpPr>
        <p:spPr>
          <a:xfrm>
            <a:off x="4619979" y="-18084"/>
            <a:ext cx="4526177" cy="5166077"/>
          </a:xfrm>
          <a:prstGeom prst="rect">
            <a:avLst/>
          </a:prstGeom>
          <a:solidFill>
            <a:schemeClr val="lt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800">
              <a:solidFill>
                <a:schemeClr val="bg2"/>
              </a:solidFill>
              <a:latin typeface="Calibri"/>
              <a:ea typeface="Calibri"/>
              <a:cs typeface="Calibri"/>
            </a:endParaRPr>
          </a:p>
        </p:txBody>
      </p:sp>
      <p:sp>
        <p:nvSpPr>
          <p:cNvPr id="215" name="Google Shape;215;p35"/>
          <p:cNvSpPr txBox="1">
            <a:spLocks noGrp="1"/>
          </p:cNvSpPr>
          <p:nvPr>
            <p:ph type="subTitle" idx="3"/>
          </p:nvPr>
        </p:nvSpPr>
        <p:spPr>
          <a:xfrm>
            <a:off x="956012" y="407933"/>
            <a:ext cx="8447155" cy="295200"/>
          </a:xfrm>
          <a:prstGeom prst="rect">
            <a:avLst/>
          </a:prstGeom>
        </p:spPr>
        <p:txBody>
          <a:bodyPr spcFirstLastPara="1" wrap="square" lIns="91425" tIns="91425" rIns="91425" bIns="91425" anchor="b" anchorCtr="0">
            <a:noAutofit/>
          </a:bodyPr>
          <a:lstStyle/>
          <a:p>
            <a:pPr marL="0" indent="0">
              <a:spcAft>
                <a:spcPts val="1600"/>
              </a:spcAft>
            </a:pPr>
            <a:r>
              <a:rPr lang="en" sz="2400" dirty="0">
                <a:solidFill>
                  <a:schemeClr val="bg1"/>
                </a:solidFill>
              </a:rPr>
              <a:t>Shortlisted Models (Cont.)</a:t>
            </a:r>
            <a:r>
              <a:rPr lang="en" sz="2400" dirty="0">
                <a:solidFill>
                  <a:schemeClr val="tx1">
                    <a:lumMod val="50000"/>
                  </a:schemeClr>
                </a:solidFill>
              </a:rPr>
              <a:t> </a:t>
            </a:r>
            <a:r>
              <a:rPr lang="en" sz="1800" dirty="0">
                <a:solidFill>
                  <a:schemeClr val="bg1">
                    <a:lumMod val="50000"/>
                  </a:schemeClr>
                </a:solidFill>
              </a:rPr>
              <a:t>(Russell 1000 Sector Codes)</a:t>
            </a:r>
          </a:p>
        </p:txBody>
      </p:sp>
      <p:sp>
        <p:nvSpPr>
          <p:cNvPr id="2" name="TextBox 1">
            <a:extLst>
              <a:ext uri="{FF2B5EF4-FFF2-40B4-BE49-F238E27FC236}">
                <a16:creationId xmlns:a16="http://schemas.microsoft.com/office/drawing/2014/main" id="{26A9FAEA-6882-F74C-61F7-E7851438F2DD}"/>
              </a:ext>
            </a:extLst>
          </p:cNvPr>
          <p:cNvSpPr txBox="1"/>
          <p:nvPr/>
        </p:nvSpPr>
        <p:spPr>
          <a:xfrm>
            <a:off x="4493270" y="4821065"/>
            <a:ext cx="3968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b="1">
              <a:solidFill>
                <a:schemeClr val="bg2"/>
              </a:solidFill>
              <a:latin typeface="Calibri"/>
            </a:endParaRPr>
          </a:p>
        </p:txBody>
      </p:sp>
      <p:sp>
        <p:nvSpPr>
          <p:cNvPr id="4" name="Subtitle 3">
            <a:extLst>
              <a:ext uri="{FF2B5EF4-FFF2-40B4-BE49-F238E27FC236}">
                <a16:creationId xmlns:a16="http://schemas.microsoft.com/office/drawing/2014/main" id="{3334FD3A-0F1A-1CCB-C961-9529E005FED5}"/>
              </a:ext>
            </a:extLst>
          </p:cNvPr>
          <p:cNvSpPr>
            <a:spLocks noGrp="1"/>
          </p:cNvSpPr>
          <p:nvPr>
            <p:ph type="subTitle" idx="2"/>
          </p:nvPr>
        </p:nvSpPr>
        <p:spPr>
          <a:xfrm>
            <a:off x="1589379" y="521607"/>
            <a:ext cx="1328750" cy="295200"/>
          </a:xfrm>
        </p:spPr>
        <p:txBody>
          <a:bodyPr/>
          <a:lstStyle/>
          <a:p>
            <a:r>
              <a:rPr lang="en-US" sz="1600" b="1">
                <a:latin typeface="DM Serif Display"/>
              </a:rPr>
              <a:t>Model 3</a:t>
            </a:r>
          </a:p>
        </p:txBody>
      </p:sp>
      <p:pic>
        <p:nvPicPr>
          <p:cNvPr id="6" name="Picture 7" descr="Table&#10;&#10;Description automatically generated">
            <a:extLst>
              <a:ext uri="{FF2B5EF4-FFF2-40B4-BE49-F238E27FC236}">
                <a16:creationId xmlns:a16="http://schemas.microsoft.com/office/drawing/2014/main" id="{32936D3A-FE8F-67B3-DFC6-DCF09F061778}"/>
              </a:ext>
            </a:extLst>
          </p:cNvPr>
          <p:cNvPicPr>
            <a:picLocks noChangeAspect="1"/>
          </p:cNvPicPr>
          <p:nvPr/>
        </p:nvPicPr>
        <p:blipFill>
          <a:blip r:embed="rId4"/>
          <a:stretch>
            <a:fillRect/>
          </a:stretch>
        </p:blipFill>
        <p:spPr>
          <a:xfrm>
            <a:off x="672962" y="962851"/>
            <a:ext cx="3052762" cy="4041709"/>
          </a:xfrm>
          <a:prstGeom prst="rect">
            <a:avLst/>
          </a:prstGeom>
        </p:spPr>
      </p:pic>
      <p:pic>
        <p:nvPicPr>
          <p:cNvPr id="5" name="Picture 6" descr="Table&#10;&#10;Description automatically generated">
            <a:extLst>
              <a:ext uri="{FF2B5EF4-FFF2-40B4-BE49-F238E27FC236}">
                <a16:creationId xmlns:a16="http://schemas.microsoft.com/office/drawing/2014/main" id="{9A3FFFAC-7FB1-0BBE-90D2-60331CADE13A}"/>
              </a:ext>
            </a:extLst>
          </p:cNvPr>
          <p:cNvPicPr>
            <a:picLocks noChangeAspect="1"/>
          </p:cNvPicPr>
          <p:nvPr/>
        </p:nvPicPr>
        <p:blipFill>
          <a:blip r:embed="rId5"/>
          <a:stretch>
            <a:fillRect/>
          </a:stretch>
        </p:blipFill>
        <p:spPr>
          <a:xfrm>
            <a:off x="5444258" y="964228"/>
            <a:ext cx="3502152" cy="3549396"/>
          </a:xfrm>
          <a:prstGeom prst="rect">
            <a:avLst/>
          </a:prstGeom>
        </p:spPr>
      </p:pic>
      <p:pic>
        <p:nvPicPr>
          <p:cNvPr id="15" name="Picture 15" descr="Table&#10;&#10;Description automatically generated">
            <a:extLst>
              <a:ext uri="{FF2B5EF4-FFF2-40B4-BE49-F238E27FC236}">
                <a16:creationId xmlns:a16="http://schemas.microsoft.com/office/drawing/2014/main" id="{6A97FBD1-8C06-439B-1E99-ABD488153E85}"/>
              </a:ext>
            </a:extLst>
          </p:cNvPr>
          <p:cNvPicPr>
            <a:picLocks noChangeAspect="1"/>
          </p:cNvPicPr>
          <p:nvPr/>
        </p:nvPicPr>
        <p:blipFill>
          <a:blip r:embed="rId6"/>
          <a:stretch>
            <a:fillRect/>
          </a:stretch>
        </p:blipFill>
        <p:spPr>
          <a:xfrm>
            <a:off x="3924300" y="965200"/>
            <a:ext cx="1390650" cy="1149350"/>
          </a:xfrm>
          <a:prstGeom prst="rect">
            <a:avLst/>
          </a:prstGeom>
        </p:spPr>
      </p:pic>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DED103BF-B867-803D-6D7B-78F49A4731E1}"/>
                  </a:ext>
                </a:extLst>
              </p14:cNvPr>
              <p14:cNvContentPartPr/>
              <p14:nvPr/>
            </p14:nvContentPartPr>
            <p14:xfrm>
              <a:off x="3397074" y="1277449"/>
              <a:ext cx="233624" cy="9656"/>
            </p14:xfrm>
          </p:contentPart>
        </mc:Choice>
        <mc:Fallback xmlns="">
          <p:pic>
            <p:nvPicPr>
              <p:cNvPr id="16" name="Ink 15">
                <a:extLst>
                  <a:ext uri="{FF2B5EF4-FFF2-40B4-BE49-F238E27FC236}">
                    <a16:creationId xmlns:a16="http://schemas.microsoft.com/office/drawing/2014/main" id="{DED103BF-B867-803D-6D7B-78F49A4731E1}"/>
                  </a:ext>
                </a:extLst>
              </p:cNvPr>
              <p:cNvPicPr/>
              <p:nvPr/>
            </p:nvPicPr>
            <p:blipFill>
              <a:blip r:embed="rId8"/>
              <a:stretch>
                <a:fillRect/>
              </a:stretch>
            </p:blipFill>
            <p:spPr>
              <a:xfrm>
                <a:off x="3343161" y="1173992"/>
                <a:ext cx="341091" cy="21622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0D9ECCBA-42D0-3C48-984A-E8AD1673EF02}"/>
                  </a:ext>
                </a:extLst>
              </p14:cNvPr>
              <p14:cNvContentPartPr/>
              <p14:nvPr/>
            </p14:nvContentPartPr>
            <p14:xfrm>
              <a:off x="3278370" y="1666666"/>
              <a:ext cx="382315" cy="14892"/>
            </p14:xfrm>
          </p:contentPart>
        </mc:Choice>
        <mc:Fallback xmlns="">
          <p:pic>
            <p:nvPicPr>
              <p:cNvPr id="17" name="Ink 16">
                <a:extLst>
                  <a:ext uri="{FF2B5EF4-FFF2-40B4-BE49-F238E27FC236}">
                    <a16:creationId xmlns:a16="http://schemas.microsoft.com/office/drawing/2014/main" id="{0D9ECCBA-42D0-3C48-984A-E8AD1673EF02}"/>
                  </a:ext>
                </a:extLst>
              </p:cNvPr>
              <p:cNvPicPr/>
              <p:nvPr/>
            </p:nvPicPr>
            <p:blipFill>
              <a:blip r:embed="rId10"/>
              <a:stretch>
                <a:fillRect/>
              </a:stretch>
            </p:blipFill>
            <p:spPr>
              <a:xfrm>
                <a:off x="3224422" y="1560295"/>
                <a:ext cx="489852" cy="227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3B974D3A-9C26-2E1E-13CC-54DCAF9A9EEE}"/>
                  </a:ext>
                </a:extLst>
              </p14:cNvPr>
              <p14:cNvContentPartPr/>
              <p14:nvPr/>
            </p14:nvContentPartPr>
            <p14:xfrm>
              <a:off x="2270529" y="3332888"/>
              <a:ext cx="606212" cy="45217"/>
            </p14:xfrm>
          </p:contentPart>
        </mc:Choice>
        <mc:Fallback xmlns="">
          <p:pic>
            <p:nvPicPr>
              <p:cNvPr id="18" name="Ink 17">
                <a:extLst>
                  <a:ext uri="{FF2B5EF4-FFF2-40B4-BE49-F238E27FC236}">
                    <a16:creationId xmlns:a16="http://schemas.microsoft.com/office/drawing/2014/main" id="{3B974D3A-9C26-2E1E-13CC-54DCAF9A9EEE}"/>
                  </a:ext>
                </a:extLst>
              </p:cNvPr>
              <p:cNvPicPr/>
              <p:nvPr/>
            </p:nvPicPr>
            <p:blipFill>
              <a:blip r:embed="rId12"/>
              <a:stretch>
                <a:fillRect/>
              </a:stretch>
            </p:blipFill>
            <p:spPr>
              <a:xfrm>
                <a:off x="2216531" y="3226076"/>
                <a:ext cx="713847" cy="25848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BBAC5603-FDA8-6C95-A506-1A29F10E0618}"/>
                  </a:ext>
                </a:extLst>
              </p14:cNvPr>
              <p14:cNvContentPartPr/>
              <p14:nvPr/>
            </p14:nvContentPartPr>
            <p14:xfrm>
              <a:off x="2259942" y="3554323"/>
              <a:ext cx="650551" cy="9144"/>
            </p14:xfrm>
          </p:contentPart>
        </mc:Choice>
        <mc:Fallback xmlns="">
          <p:pic>
            <p:nvPicPr>
              <p:cNvPr id="19" name="Ink 18">
                <a:extLst>
                  <a:ext uri="{FF2B5EF4-FFF2-40B4-BE49-F238E27FC236}">
                    <a16:creationId xmlns:a16="http://schemas.microsoft.com/office/drawing/2014/main" id="{BBAC5603-FDA8-6C95-A506-1A29F10E0618}"/>
                  </a:ext>
                </a:extLst>
              </p:cNvPr>
              <p:cNvPicPr/>
              <p:nvPr/>
            </p:nvPicPr>
            <p:blipFill>
              <a:blip r:embed="rId14"/>
              <a:stretch>
                <a:fillRect/>
              </a:stretch>
            </p:blipFill>
            <p:spPr>
              <a:xfrm>
                <a:off x="2205969" y="811123"/>
                <a:ext cx="758137" cy="5486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FE2F918A-076C-6DCD-F463-98E52F736A4F}"/>
                  </a:ext>
                </a:extLst>
              </p14:cNvPr>
              <p14:cNvContentPartPr/>
              <p14:nvPr/>
            </p14:nvContentPartPr>
            <p14:xfrm>
              <a:off x="2252226" y="3732659"/>
              <a:ext cx="655525" cy="9772"/>
            </p14:xfrm>
          </p:contentPart>
        </mc:Choice>
        <mc:Fallback xmlns="">
          <p:pic>
            <p:nvPicPr>
              <p:cNvPr id="20" name="Ink 19">
                <a:extLst>
                  <a:ext uri="{FF2B5EF4-FFF2-40B4-BE49-F238E27FC236}">
                    <a16:creationId xmlns:a16="http://schemas.microsoft.com/office/drawing/2014/main" id="{FE2F918A-076C-6DCD-F463-98E52F736A4F}"/>
                  </a:ext>
                </a:extLst>
              </p:cNvPr>
              <p:cNvPicPr/>
              <p:nvPr/>
            </p:nvPicPr>
            <p:blipFill>
              <a:blip r:embed="rId16"/>
              <a:stretch>
                <a:fillRect/>
              </a:stretch>
            </p:blipFill>
            <p:spPr>
              <a:xfrm>
                <a:off x="2198229" y="3627959"/>
                <a:ext cx="763159" cy="21882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6114E7CA-0B3A-F671-10A6-BBA2A3BE2FF1}"/>
                  </a:ext>
                </a:extLst>
              </p14:cNvPr>
              <p14:cNvContentPartPr/>
              <p14:nvPr/>
            </p14:nvContentPartPr>
            <p14:xfrm>
              <a:off x="2255199" y="3940534"/>
              <a:ext cx="669756" cy="18530"/>
            </p14:xfrm>
          </p:contentPart>
        </mc:Choice>
        <mc:Fallback xmlns="">
          <p:pic>
            <p:nvPicPr>
              <p:cNvPr id="21" name="Ink 20">
                <a:extLst>
                  <a:ext uri="{FF2B5EF4-FFF2-40B4-BE49-F238E27FC236}">
                    <a16:creationId xmlns:a16="http://schemas.microsoft.com/office/drawing/2014/main" id="{6114E7CA-0B3A-F671-10A6-BBA2A3BE2FF1}"/>
                  </a:ext>
                </a:extLst>
              </p:cNvPr>
              <p:cNvPicPr/>
              <p:nvPr/>
            </p:nvPicPr>
            <p:blipFill>
              <a:blip r:embed="rId18"/>
              <a:stretch>
                <a:fillRect/>
              </a:stretch>
            </p:blipFill>
            <p:spPr>
              <a:xfrm>
                <a:off x="2201244" y="3835647"/>
                <a:ext cx="777305" cy="22795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3E8D975D-170A-0CD7-1AF2-51A01B655053}"/>
                  </a:ext>
                </a:extLst>
              </p14:cNvPr>
              <p14:cNvContentPartPr/>
              <p14:nvPr/>
            </p14:nvContentPartPr>
            <p14:xfrm>
              <a:off x="1567195" y="4648478"/>
              <a:ext cx="317708" cy="15256"/>
            </p14:xfrm>
          </p:contentPart>
        </mc:Choice>
        <mc:Fallback xmlns="">
          <p:pic>
            <p:nvPicPr>
              <p:cNvPr id="22" name="Ink 21">
                <a:extLst>
                  <a:ext uri="{FF2B5EF4-FFF2-40B4-BE49-F238E27FC236}">
                    <a16:creationId xmlns:a16="http://schemas.microsoft.com/office/drawing/2014/main" id="{3E8D975D-170A-0CD7-1AF2-51A01B655053}"/>
                  </a:ext>
                </a:extLst>
              </p:cNvPr>
              <p:cNvPicPr/>
              <p:nvPr/>
            </p:nvPicPr>
            <p:blipFill>
              <a:blip r:embed="rId20"/>
              <a:stretch>
                <a:fillRect/>
              </a:stretch>
            </p:blipFill>
            <p:spPr>
              <a:xfrm>
                <a:off x="1513285" y="4542041"/>
                <a:ext cx="425168" cy="22777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C66C8C76-DE07-9C8D-5A37-76B876F5AA42}"/>
                  </a:ext>
                </a:extLst>
              </p14:cNvPr>
              <p14:cNvContentPartPr/>
              <p14:nvPr/>
            </p14:nvContentPartPr>
            <p14:xfrm>
              <a:off x="1539740" y="4821522"/>
              <a:ext cx="374889" cy="29552"/>
            </p14:xfrm>
          </p:contentPart>
        </mc:Choice>
        <mc:Fallback xmlns="">
          <p:pic>
            <p:nvPicPr>
              <p:cNvPr id="23" name="Ink 22">
                <a:extLst>
                  <a:ext uri="{FF2B5EF4-FFF2-40B4-BE49-F238E27FC236}">
                    <a16:creationId xmlns:a16="http://schemas.microsoft.com/office/drawing/2014/main" id="{C66C8C76-DE07-9C8D-5A37-76B876F5AA42}"/>
                  </a:ext>
                </a:extLst>
              </p:cNvPr>
              <p:cNvPicPr/>
              <p:nvPr/>
            </p:nvPicPr>
            <p:blipFill>
              <a:blip r:embed="rId22"/>
              <a:stretch>
                <a:fillRect/>
              </a:stretch>
            </p:blipFill>
            <p:spPr>
              <a:xfrm>
                <a:off x="1485773" y="4714708"/>
                <a:ext cx="482463" cy="24282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6DC76CAC-3E80-4461-B49D-69646129E9FD}"/>
                  </a:ext>
                </a:extLst>
              </p14:cNvPr>
              <p14:cNvContentPartPr/>
              <p14:nvPr/>
            </p14:nvContentPartPr>
            <p14:xfrm>
              <a:off x="2991314" y="4651509"/>
              <a:ext cx="202443" cy="9144"/>
            </p14:xfrm>
          </p:contentPart>
        </mc:Choice>
        <mc:Fallback xmlns="">
          <p:pic>
            <p:nvPicPr>
              <p:cNvPr id="24" name="Ink 23">
                <a:extLst>
                  <a:ext uri="{FF2B5EF4-FFF2-40B4-BE49-F238E27FC236}">
                    <a16:creationId xmlns:a16="http://schemas.microsoft.com/office/drawing/2014/main" id="{6DC76CAC-3E80-4461-B49D-69646129E9FD}"/>
                  </a:ext>
                </a:extLst>
              </p:cNvPr>
              <p:cNvPicPr/>
              <p:nvPr/>
            </p:nvPicPr>
            <p:blipFill>
              <a:blip r:embed="rId24"/>
              <a:stretch>
                <a:fillRect/>
              </a:stretch>
            </p:blipFill>
            <p:spPr>
              <a:xfrm>
                <a:off x="2937377" y="1908309"/>
                <a:ext cx="309957" cy="5486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38B48853-F082-7D92-784E-3C7F10F44BD3}"/>
                  </a:ext>
                </a:extLst>
              </p14:cNvPr>
              <p14:cNvContentPartPr/>
              <p14:nvPr/>
            </p14:nvContentPartPr>
            <p14:xfrm>
              <a:off x="2958629" y="4276495"/>
              <a:ext cx="248818" cy="9144"/>
            </p14:xfrm>
          </p:contentPart>
        </mc:Choice>
        <mc:Fallback xmlns="">
          <p:pic>
            <p:nvPicPr>
              <p:cNvPr id="25" name="Ink 24">
                <a:extLst>
                  <a:ext uri="{FF2B5EF4-FFF2-40B4-BE49-F238E27FC236}">
                    <a16:creationId xmlns:a16="http://schemas.microsoft.com/office/drawing/2014/main" id="{38B48853-F082-7D92-784E-3C7F10F44BD3}"/>
                  </a:ext>
                </a:extLst>
              </p:cNvPr>
              <p:cNvPicPr/>
              <p:nvPr/>
            </p:nvPicPr>
            <p:blipFill>
              <a:blip r:embed="rId26"/>
              <a:stretch>
                <a:fillRect/>
              </a:stretch>
            </p:blipFill>
            <p:spPr>
              <a:xfrm>
                <a:off x="2904694" y="3727855"/>
                <a:ext cx="356328" cy="1104595"/>
              </a:xfrm>
              <a:prstGeom prst="rect">
                <a:avLst/>
              </a:prstGeom>
            </p:spPr>
          </p:pic>
        </mc:Fallback>
      </mc:AlternateContent>
    </p:spTree>
    <p:extLst>
      <p:ext uri="{BB962C8B-B14F-4D97-AF65-F5344CB8AC3E}">
        <p14:creationId xmlns:p14="http://schemas.microsoft.com/office/powerpoint/2010/main" val="85675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5"/>
          <p:cNvPicPr preferRelativeResize="0"/>
          <p:nvPr/>
        </p:nvPicPr>
        <p:blipFill rotWithShape="1">
          <a:blip r:embed="rId3">
            <a:alphaModFix/>
          </a:blip>
          <a:srcRect l="651" t="1526" r="661"/>
          <a:stretch/>
        </p:blipFill>
        <p:spPr>
          <a:xfrm>
            <a:off x="-20175" y="0"/>
            <a:ext cx="9164223" cy="5146176"/>
          </a:xfrm>
          <a:prstGeom prst="rect">
            <a:avLst/>
          </a:prstGeom>
          <a:noFill/>
          <a:ln>
            <a:noFill/>
          </a:ln>
        </p:spPr>
      </p:pic>
      <p:sp>
        <p:nvSpPr>
          <p:cNvPr id="211" name="Google Shape;211;p35"/>
          <p:cNvSpPr txBox="1">
            <a:spLocks noGrp="1"/>
          </p:cNvSpPr>
          <p:nvPr>
            <p:ph type="subTitle" idx="1"/>
          </p:nvPr>
        </p:nvSpPr>
        <p:spPr>
          <a:xfrm>
            <a:off x="6227278" y="1341861"/>
            <a:ext cx="2877300" cy="2952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solidFill>
                  <a:schemeClr val="lt1"/>
                </a:solidFill>
              </a:rPr>
              <a:t>Problem</a:t>
            </a:r>
            <a:endParaRPr sz="2800">
              <a:solidFill>
                <a:schemeClr val="lt1"/>
              </a:solidFill>
            </a:endParaRPr>
          </a:p>
        </p:txBody>
      </p:sp>
      <p:sp>
        <p:nvSpPr>
          <p:cNvPr id="212" name="Google Shape;212;p35"/>
          <p:cNvSpPr/>
          <p:nvPr/>
        </p:nvSpPr>
        <p:spPr>
          <a:xfrm>
            <a:off x="4617823" y="157990"/>
            <a:ext cx="4526177" cy="5166077"/>
          </a:xfrm>
          <a:prstGeom prst="rect">
            <a:avLst/>
          </a:prstGeom>
          <a:solidFill>
            <a:schemeClr val="lt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800">
              <a:solidFill>
                <a:schemeClr val="bg2"/>
              </a:solidFill>
              <a:latin typeface="Calibri"/>
              <a:ea typeface="Calibri"/>
              <a:cs typeface="Calibri"/>
            </a:endParaRPr>
          </a:p>
        </p:txBody>
      </p:sp>
      <p:sp>
        <p:nvSpPr>
          <p:cNvPr id="213" name="Google Shape;213;p35"/>
          <p:cNvSpPr txBox="1">
            <a:spLocks noGrp="1"/>
          </p:cNvSpPr>
          <p:nvPr>
            <p:ph type="subTitle" idx="4"/>
          </p:nvPr>
        </p:nvSpPr>
        <p:spPr>
          <a:xfrm>
            <a:off x="5710712" y="563940"/>
            <a:ext cx="2877300" cy="295200"/>
          </a:xfrm>
          <a:prstGeom prst="rect">
            <a:avLst/>
          </a:prstGeom>
        </p:spPr>
        <p:txBody>
          <a:bodyPr spcFirstLastPara="1" wrap="square" lIns="91425" tIns="91425" rIns="91425" bIns="91425" anchor="t" anchorCtr="0">
            <a:noAutofit/>
          </a:bodyPr>
          <a:lstStyle/>
          <a:p>
            <a:pPr marL="0" indent="0">
              <a:spcAft>
                <a:spcPts val="1600"/>
              </a:spcAft>
            </a:pPr>
            <a:r>
              <a:rPr lang="en" sz="1600" b="1" dirty="0">
                <a:solidFill>
                  <a:schemeClr val="tx1">
                    <a:lumMod val="50000"/>
                  </a:schemeClr>
                </a:solidFill>
                <a:latin typeface="DM Serif Display"/>
              </a:rPr>
              <a:t>Model </a:t>
            </a:r>
            <a:r>
              <a:rPr lang="en" sz="1600" b="1">
                <a:solidFill>
                  <a:schemeClr val="tx1">
                    <a:lumMod val="50000"/>
                  </a:schemeClr>
                </a:solidFill>
                <a:latin typeface="DM Serif Display"/>
              </a:rPr>
              <a:t>3</a:t>
            </a:r>
            <a:r>
              <a:rPr lang="en" sz="1600" b="1" dirty="0">
                <a:solidFill>
                  <a:schemeClr val="tx1">
                    <a:lumMod val="50000"/>
                  </a:schemeClr>
                </a:solidFill>
                <a:latin typeface="DM Serif Display"/>
              </a:rPr>
              <a:t> With Clustering</a:t>
            </a:r>
          </a:p>
        </p:txBody>
      </p:sp>
      <p:sp>
        <p:nvSpPr>
          <p:cNvPr id="215" name="Google Shape;215;p35"/>
          <p:cNvSpPr txBox="1">
            <a:spLocks noGrp="1"/>
          </p:cNvSpPr>
          <p:nvPr>
            <p:ph type="subTitle" idx="3"/>
          </p:nvPr>
        </p:nvSpPr>
        <p:spPr>
          <a:xfrm>
            <a:off x="987507" y="459112"/>
            <a:ext cx="8447155" cy="295200"/>
          </a:xfrm>
          <a:prstGeom prst="rect">
            <a:avLst/>
          </a:prstGeom>
        </p:spPr>
        <p:txBody>
          <a:bodyPr spcFirstLastPara="1" wrap="square" lIns="91425" tIns="91425" rIns="91425" bIns="91425" anchor="b" anchorCtr="0">
            <a:noAutofit/>
          </a:bodyPr>
          <a:lstStyle/>
          <a:p>
            <a:pPr marL="0" indent="0">
              <a:spcAft>
                <a:spcPts val="1600"/>
              </a:spcAft>
            </a:pPr>
            <a:r>
              <a:rPr lang="en" sz="2400" dirty="0">
                <a:solidFill>
                  <a:schemeClr val="bg1"/>
                </a:solidFill>
              </a:rPr>
              <a:t>Standard Error Clustering</a:t>
            </a:r>
            <a:r>
              <a:rPr lang="en" sz="2400" dirty="0">
                <a:solidFill>
                  <a:schemeClr val="tx1">
                    <a:lumMod val="50000"/>
                  </a:schemeClr>
                </a:solidFill>
              </a:rPr>
              <a:t> </a:t>
            </a:r>
            <a:r>
              <a:rPr lang="en" sz="1800" dirty="0">
                <a:solidFill>
                  <a:schemeClr val="bg1">
                    <a:lumMod val="50000"/>
                  </a:schemeClr>
                </a:solidFill>
              </a:rPr>
              <a:t>(Russell 1000 Sector Codes)</a:t>
            </a:r>
          </a:p>
        </p:txBody>
      </p:sp>
      <p:sp>
        <p:nvSpPr>
          <p:cNvPr id="2" name="TextBox 1">
            <a:extLst>
              <a:ext uri="{FF2B5EF4-FFF2-40B4-BE49-F238E27FC236}">
                <a16:creationId xmlns:a16="http://schemas.microsoft.com/office/drawing/2014/main" id="{26A9FAEA-6882-F74C-61F7-E7851438F2DD}"/>
              </a:ext>
            </a:extLst>
          </p:cNvPr>
          <p:cNvSpPr txBox="1"/>
          <p:nvPr/>
        </p:nvSpPr>
        <p:spPr>
          <a:xfrm>
            <a:off x="4493270" y="4821065"/>
            <a:ext cx="3968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b="1">
              <a:solidFill>
                <a:schemeClr val="bg2"/>
              </a:solidFill>
              <a:latin typeface="Calibri"/>
            </a:endParaRPr>
          </a:p>
        </p:txBody>
      </p:sp>
      <p:sp>
        <p:nvSpPr>
          <p:cNvPr id="4" name="Subtitle 3">
            <a:extLst>
              <a:ext uri="{FF2B5EF4-FFF2-40B4-BE49-F238E27FC236}">
                <a16:creationId xmlns:a16="http://schemas.microsoft.com/office/drawing/2014/main" id="{3334FD3A-0F1A-1CCB-C961-9529E005FED5}"/>
              </a:ext>
            </a:extLst>
          </p:cNvPr>
          <p:cNvSpPr>
            <a:spLocks noGrp="1"/>
          </p:cNvSpPr>
          <p:nvPr>
            <p:ph type="subTitle" idx="2"/>
          </p:nvPr>
        </p:nvSpPr>
        <p:spPr>
          <a:xfrm>
            <a:off x="913499" y="563940"/>
            <a:ext cx="3231085" cy="295200"/>
          </a:xfrm>
        </p:spPr>
        <p:txBody>
          <a:bodyPr/>
          <a:lstStyle/>
          <a:p>
            <a:r>
              <a:rPr lang="en-US" sz="1600" b="1">
                <a:latin typeface="DM Serif Display"/>
              </a:rPr>
              <a:t>Model 3 Without Clustering</a:t>
            </a:r>
          </a:p>
        </p:txBody>
      </p:sp>
      <p:pic>
        <p:nvPicPr>
          <p:cNvPr id="3" name="Picture 5" descr="Table&#10;&#10;Description automatically generated">
            <a:extLst>
              <a:ext uri="{FF2B5EF4-FFF2-40B4-BE49-F238E27FC236}">
                <a16:creationId xmlns:a16="http://schemas.microsoft.com/office/drawing/2014/main" id="{5023ADC1-67B4-95C4-5327-E2508B467AB5}"/>
              </a:ext>
            </a:extLst>
          </p:cNvPr>
          <p:cNvPicPr>
            <a:picLocks noChangeAspect="1"/>
          </p:cNvPicPr>
          <p:nvPr/>
        </p:nvPicPr>
        <p:blipFill>
          <a:blip r:embed="rId4"/>
          <a:stretch>
            <a:fillRect/>
          </a:stretch>
        </p:blipFill>
        <p:spPr>
          <a:xfrm>
            <a:off x="5357813" y="962851"/>
            <a:ext cx="3048000" cy="4022659"/>
          </a:xfrm>
          <a:prstGeom prst="rect">
            <a:avLst/>
          </a:prstGeom>
        </p:spPr>
      </p:pic>
      <p:pic>
        <p:nvPicPr>
          <p:cNvPr id="6" name="Picture 7" descr="Table&#10;&#10;Description automatically generated">
            <a:extLst>
              <a:ext uri="{FF2B5EF4-FFF2-40B4-BE49-F238E27FC236}">
                <a16:creationId xmlns:a16="http://schemas.microsoft.com/office/drawing/2014/main" id="{32936D3A-FE8F-67B3-DFC6-DCF09F061778}"/>
              </a:ext>
            </a:extLst>
          </p:cNvPr>
          <p:cNvPicPr>
            <a:picLocks noChangeAspect="1"/>
          </p:cNvPicPr>
          <p:nvPr/>
        </p:nvPicPr>
        <p:blipFill>
          <a:blip r:embed="rId5"/>
          <a:stretch>
            <a:fillRect/>
          </a:stretch>
        </p:blipFill>
        <p:spPr>
          <a:xfrm>
            <a:off x="809625" y="962851"/>
            <a:ext cx="3052762" cy="4041709"/>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020D685-C523-1C75-2E24-1FAD396B6EC0}"/>
                  </a:ext>
                </a:extLst>
              </p14:cNvPr>
              <p14:cNvContentPartPr/>
              <p14:nvPr/>
            </p14:nvContentPartPr>
            <p14:xfrm>
              <a:off x="2428912" y="3380106"/>
              <a:ext cx="595370" cy="9144"/>
            </p14:xfrm>
          </p:contentPart>
        </mc:Choice>
        <mc:Fallback xmlns="">
          <p:pic>
            <p:nvPicPr>
              <p:cNvPr id="10" name="Ink 9">
                <a:extLst>
                  <a:ext uri="{FF2B5EF4-FFF2-40B4-BE49-F238E27FC236}">
                    <a16:creationId xmlns:a16="http://schemas.microsoft.com/office/drawing/2014/main" id="{E020D685-C523-1C75-2E24-1FAD396B6EC0}"/>
                  </a:ext>
                </a:extLst>
              </p:cNvPr>
              <p:cNvPicPr/>
              <p:nvPr/>
            </p:nvPicPr>
            <p:blipFill>
              <a:blip r:embed="rId7"/>
              <a:stretch>
                <a:fillRect/>
              </a:stretch>
            </p:blipFill>
            <p:spPr>
              <a:xfrm>
                <a:off x="2374951" y="636906"/>
                <a:ext cx="702932" cy="548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CDCE70FF-2665-DCB9-2BAC-371A80120258}"/>
                  </a:ext>
                </a:extLst>
              </p14:cNvPr>
              <p14:cNvContentPartPr/>
              <p14:nvPr/>
            </p14:nvContentPartPr>
            <p14:xfrm>
              <a:off x="2408537" y="3560365"/>
              <a:ext cx="662901" cy="9144"/>
            </p14:xfrm>
          </p:contentPart>
        </mc:Choice>
        <mc:Fallback xmlns="">
          <p:pic>
            <p:nvPicPr>
              <p:cNvPr id="11" name="Ink 10">
                <a:extLst>
                  <a:ext uri="{FF2B5EF4-FFF2-40B4-BE49-F238E27FC236}">
                    <a16:creationId xmlns:a16="http://schemas.microsoft.com/office/drawing/2014/main" id="{CDCE70FF-2665-DCB9-2BAC-371A80120258}"/>
                  </a:ext>
                </a:extLst>
              </p:cNvPr>
              <p:cNvPicPr/>
              <p:nvPr/>
            </p:nvPicPr>
            <p:blipFill>
              <a:blip r:embed="rId9"/>
              <a:stretch>
                <a:fillRect/>
              </a:stretch>
            </p:blipFill>
            <p:spPr>
              <a:xfrm>
                <a:off x="2354555" y="3349350"/>
                <a:ext cx="770505" cy="43047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9B962D6A-0A87-FC1F-6093-2E2D60C9AB78}"/>
                  </a:ext>
                </a:extLst>
              </p14:cNvPr>
              <p14:cNvContentPartPr/>
              <p14:nvPr/>
            </p14:nvContentPartPr>
            <p14:xfrm>
              <a:off x="2423869" y="3747438"/>
              <a:ext cx="639984" cy="9144"/>
            </p14:xfrm>
          </p:contentPart>
        </mc:Choice>
        <mc:Fallback xmlns="">
          <p:pic>
            <p:nvPicPr>
              <p:cNvPr id="12" name="Ink 11">
                <a:extLst>
                  <a:ext uri="{FF2B5EF4-FFF2-40B4-BE49-F238E27FC236}">
                    <a16:creationId xmlns:a16="http://schemas.microsoft.com/office/drawing/2014/main" id="{9B962D6A-0A87-FC1F-6093-2E2D60C9AB78}"/>
                  </a:ext>
                </a:extLst>
              </p:cNvPr>
              <p:cNvPicPr/>
              <p:nvPr/>
            </p:nvPicPr>
            <p:blipFill>
              <a:blip r:embed="rId11"/>
              <a:stretch>
                <a:fillRect/>
              </a:stretch>
            </p:blipFill>
            <p:spPr>
              <a:xfrm>
                <a:off x="2369907" y="3595038"/>
                <a:ext cx="747547" cy="31343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702D1-5BCE-0B18-6C7D-528BF5C8EAD2}"/>
                  </a:ext>
                </a:extLst>
              </p14:cNvPr>
              <p14:cNvContentPartPr/>
              <p14:nvPr/>
            </p14:nvContentPartPr>
            <p14:xfrm>
              <a:off x="2424703" y="3942679"/>
              <a:ext cx="618021" cy="11270"/>
            </p14:xfrm>
          </p:contentPart>
        </mc:Choice>
        <mc:Fallback xmlns="">
          <p:pic>
            <p:nvPicPr>
              <p:cNvPr id="13" name="Ink 12">
                <a:extLst>
                  <a:ext uri="{FF2B5EF4-FFF2-40B4-BE49-F238E27FC236}">
                    <a16:creationId xmlns:a16="http://schemas.microsoft.com/office/drawing/2014/main" id="{18E702D1-5BCE-0B18-6C7D-528BF5C8EAD2}"/>
                  </a:ext>
                </a:extLst>
              </p:cNvPr>
              <p:cNvPicPr/>
              <p:nvPr/>
            </p:nvPicPr>
            <p:blipFill>
              <a:blip r:embed="rId13"/>
              <a:stretch>
                <a:fillRect/>
              </a:stretch>
            </p:blipFill>
            <p:spPr>
              <a:xfrm>
                <a:off x="2370712" y="3840224"/>
                <a:ext cx="725644" cy="21583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B51489CF-661F-ED4E-D574-F60584817560}"/>
                  </a:ext>
                </a:extLst>
              </p14:cNvPr>
              <p14:cNvContentPartPr/>
              <p14:nvPr/>
            </p14:nvContentPartPr>
            <p14:xfrm>
              <a:off x="6961487" y="3369718"/>
              <a:ext cx="593466" cy="43759"/>
            </p14:xfrm>
          </p:contentPart>
        </mc:Choice>
        <mc:Fallback xmlns="">
          <p:pic>
            <p:nvPicPr>
              <p:cNvPr id="14" name="Ink 13">
                <a:extLst>
                  <a:ext uri="{FF2B5EF4-FFF2-40B4-BE49-F238E27FC236}">
                    <a16:creationId xmlns:a16="http://schemas.microsoft.com/office/drawing/2014/main" id="{B51489CF-661F-ED4E-D574-F60584817560}"/>
                  </a:ext>
                </a:extLst>
              </p:cNvPr>
              <p:cNvPicPr/>
              <p:nvPr/>
            </p:nvPicPr>
            <p:blipFill>
              <a:blip r:embed="rId15"/>
              <a:stretch>
                <a:fillRect/>
              </a:stretch>
            </p:blipFill>
            <p:spPr>
              <a:xfrm>
                <a:off x="6907503" y="3262989"/>
                <a:ext cx="701074" cy="25686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79F94B57-10BC-6E55-7260-E539AE708C76}"/>
                  </a:ext>
                </a:extLst>
              </p14:cNvPr>
              <p14:cNvContentPartPr/>
              <p14:nvPr/>
            </p14:nvContentPartPr>
            <p14:xfrm>
              <a:off x="6974035" y="3555221"/>
              <a:ext cx="598926" cy="29399"/>
            </p14:xfrm>
          </p:contentPart>
        </mc:Choice>
        <mc:Fallback xmlns="">
          <p:pic>
            <p:nvPicPr>
              <p:cNvPr id="15" name="Ink 14">
                <a:extLst>
                  <a:ext uri="{FF2B5EF4-FFF2-40B4-BE49-F238E27FC236}">
                    <a16:creationId xmlns:a16="http://schemas.microsoft.com/office/drawing/2014/main" id="{79F94B57-10BC-6E55-7260-E539AE708C76}"/>
                  </a:ext>
                </a:extLst>
              </p:cNvPr>
              <p:cNvPicPr/>
              <p:nvPr/>
            </p:nvPicPr>
            <p:blipFill>
              <a:blip r:embed="rId17"/>
              <a:stretch>
                <a:fillRect/>
              </a:stretch>
            </p:blipFill>
            <p:spPr>
              <a:xfrm>
                <a:off x="6920078" y="3448960"/>
                <a:ext cx="706481" cy="24156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F178C2CE-F872-A5FD-7D32-4071A8F69C4D}"/>
                  </a:ext>
                </a:extLst>
              </p14:cNvPr>
              <p14:cNvContentPartPr/>
              <p14:nvPr/>
            </p14:nvContentPartPr>
            <p14:xfrm>
              <a:off x="6961043" y="3739121"/>
              <a:ext cx="649190" cy="9144"/>
            </p14:xfrm>
          </p:contentPart>
        </mc:Choice>
        <mc:Fallback xmlns="">
          <p:pic>
            <p:nvPicPr>
              <p:cNvPr id="16" name="Ink 15">
                <a:extLst>
                  <a:ext uri="{FF2B5EF4-FFF2-40B4-BE49-F238E27FC236}">
                    <a16:creationId xmlns:a16="http://schemas.microsoft.com/office/drawing/2014/main" id="{F178C2CE-F872-A5FD-7D32-4071A8F69C4D}"/>
                  </a:ext>
                </a:extLst>
              </p:cNvPr>
              <p:cNvPicPr/>
              <p:nvPr/>
            </p:nvPicPr>
            <p:blipFill>
              <a:blip r:embed="rId19"/>
              <a:stretch>
                <a:fillRect/>
              </a:stretch>
            </p:blipFill>
            <p:spPr>
              <a:xfrm>
                <a:off x="6907064" y="3594742"/>
                <a:ext cx="756789" cy="29742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7749FBDC-F9E6-6B5A-697E-023270AEB57D}"/>
                  </a:ext>
                </a:extLst>
              </p14:cNvPr>
              <p14:cNvContentPartPr/>
              <p14:nvPr/>
            </p14:nvContentPartPr>
            <p14:xfrm>
              <a:off x="6963524" y="3932607"/>
              <a:ext cx="598997" cy="26468"/>
            </p14:xfrm>
          </p:contentPart>
        </mc:Choice>
        <mc:Fallback xmlns="">
          <p:pic>
            <p:nvPicPr>
              <p:cNvPr id="17" name="Ink 16">
                <a:extLst>
                  <a:ext uri="{FF2B5EF4-FFF2-40B4-BE49-F238E27FC236}">
                    <a16:creationId xmlns:a16="http://schemas.microsoft.com/office/drawing/2014/main" id="{7749FBDC-F9E6-6B5A-697E-023270AEB57D}"/>
                  </a:ext>
                </a:extLst>
              </p:cNvPr>
              <p:cNvPicPr/>
              <p:nvPr/>
            </p:nvPicPr>
            <p:blipFill>
              <a:blip r:embed="rId21"/>
              <a:stretch>
                <a:fillRect/>
              </a:stretch>
            </p:blipFill>
            <p:spPr>
              <a:xfrm>
                <a:off x="6909560" y="3826735"/>
                <a:ext cx="706565" cy="237859"/>
              </a:xfrm>
              <a:prstGeom prst="rect">
                <a:avLst/>
              </a:prstGeom>
            </p:spPr>
          </p:pic>
        </mc:Fallback>
      </mc:AlternateContent>
    </p:spTree>
    <p:extLst>
      <p:ext uri="{BB962C8B-B14F-4D97-AF65-F5344CB8AC3E}">
        <p14:creationId xmlns:p14="http://schemas.microsoft.com/office/powerpoint/2010/main" val="411314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48"/>
          <p:cNvPicPr preferRelativeResize="0"/>
          <p:nvPr/>
        </p:nvPicPr>
        <p:blipFill rotWithShape="1">
          <a:blip r:embed="rId3">
            <a:alphaModFix/>
          </a:blip>
          <a:srcRect t="11237"/>
          <a:stretch/>
        </p:blipFill>
        <p:spPr>
          <a:xfrm>
            <a:off x="0" y="0"/>
            <a:ext cx="3869100" cy="5143500"/>
          </a:xfrm>
          <a:prstGeom prst="rect">
            <a:avLst/>
          </a:prstGeom>
          <a:noFill/>
          <a:ln>
            <a:noFill/>
          </a:ln>
        </p:spPr>
      </p:pic>
      <p:sp>
        <p:nvSpPr>
          <p:cNvPr id="531" name="Google Shape;531;p48"/>
          <p:cNvSpPr txBox="1">
            <a:spLocks noGrp="1"/>
          </p:cNvSpPr>
          <p:nvPr>
            <p:ph type="ctrTitle" idx="5"/>
          </p:nvPr>
        </p:nvSpPr>
        <p:spPr>
          <a:xfrm>
            <a:off x="4240075" y="3536372"/>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Online</a:t>
            </a:r>
            <a:endParaRPr>
              <a:solidFill>
                <a:schemeClr val="dk1"/>
              </a:solidFill>
            </a:endParaRPr>
          </a:p>
        </p:txBody>
      </p:sp>
      <p:sp>
        <p:nvSpPr>
          <p:cNvPr id="12" name="Google Shape;247;p37">
            <a:extLst>
              <a:ext uri="{FF2B5EF4-FFF2-40B4-BE49-F238E27FC236}">
                <a16:creationId xmlns:a16="http://schemas.microsoft.com/office/drawing/2014/main" id="{5897801F-6844-C605-862B-D018F69E504B}"/>
              </a:ext>
            </a:extLst>
          </p:cNvPr>
          <p:cNvSpPr txBox="1">
            <a:spLocks/>
          </p:cNvSpPr>
          <p:nvPr/>
        </p:nvSpPr>
        <p:spPr>
          <a:xfrm>
            <a:off x="165838" y="89481"/>
            <a:ext cx="5376366" cy="641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300">
                <a:solidFill>
                  <a:schemeClr val="bg1">
                    <a:lumMod val="25000"/>
                  </a:schemeClr>
                </a:solidFill>
                <a:highlight>
                  <a:srgbClr val="C0C0C0"/>
                </a:highlight>
                <a:latin typeface="DM Serif Display"/>
              </a:rPr>
              <a:t>Model Selection – OLS Testing RMSE</a:t>
            </a:r>
          </a:p>
        </p:txBody>
      </p:sp>
      <p:pic>
        <p:nvPicPr>
          <p:cNvPr id="13" name="Picture 13" descr="A picture containing text&#10;&#10;Description automatically generated">
            <a:extLst>
              <a:ext uri="{FF2B5EF4-FFF2-40B4-BE49-F238E27FC236}">
                <a16:creationId xmlns:a16="http://schemas.microsoft.com/office/drawing/2014/main" id="{F16636AB-BAAF-4910-A8C2-2FCE7B689EE0}"/>
              </a:ext>
            </a:extLst>
          </p:cNvPr>
          <p:cNvPicPr>
            <a:picLocks noChangeAspect="1"/>
          </p:cNvPicPr>
          <p:nvPr/>
        </p:nvPicPr>
        <p:blipFill>
          <a:blip r:embed="rId4"/>
          <a:stretch>
            <a:fillRect/>
          </a:stretch>
        </p:blipFill>
        <p:spPr>
          <a:xfrm>
            <a:off x="327025" y="3870854"/>
            <a:ext cx="2743200" cy="885825"/>
          </a:xfrm>
          <a:prstGeom prst="rect">
            <a:avLst/>
          </a:prstGeom>
        </p:spPr>
      </p:pic>
      <p:pic>
        <p:nvPicPr>
          <p:cNvPr id="4" name="Picture 4" descr="Chart, bar chart&#10;&#10;Description automatically generated">
            <a:extLst>
              <a:ext uri="{FF2B5EF4-FFF2-40B4-BE49-F238E27FC236}">
                <a16:creationId xmlns:a16="http://schemas.microsoft.com/office/drawing/2014/main" id="{25608BD0-313E-EEF8-7B97-A44F9FE801BB}"/>
              </a:ext>
            </a:extLst>
          </p:cNvPr>
          <p:cNvPicPr>
            <a:picLocks noChangeAspect="1"/>
          </p:cNvPicPr>
          <p:nvPr/>
        </p:nvPicPr>
        <p:blipFill>
          <a:blip r:embed="rId5"/>
          <a:stretch>
            <a:fillRect/>
          </a:stretch>
        </p:blipFill>
        <p:spPr>
          <a:xfrm>
            <a:off x="3867150" y="791755"/>
            <a:ext cx="5272616" cy="3972739"/>
          </a:xfrm>
          <a:prstGeom prst="rect">
            <a:avLst/>
          </a:prstGeom>
        </p:spPr>
      </p:pic>
    </p:spTree>
    <p:extLst>
      <p:ext uri="{BB962C8B-B14F-4D97-AF65-F5344CB8AC3E}">
        <p14:creationId xmlns:p14="http://schemas.microsoft.com/office/powerpoint/2010/main" val="140528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48"/>
          <p:cNvPicPr preferRelativeResize="0"/>
          <p:nvPr/>
        </p:nvPicPr>
        <p:blipFill rotWithShape="1">
          <a:blip r:embed="rId3">
            <a:alphaModFix/>
          </a:blip>
          <a:srcRect t="11237"/>
          <a:stretch/>
        </p:blipFill>
        <p:spPr>
          <a:xfrm>
            <a:off x="0" y="0"/>
            <a:ext cx="3869100" cy="5143500"/>
          </a:xfrm>
          <a:prstGeom prst="rect">
            <a:avLst/>
          </a:prstGeom>
          <a:noFill/>
          <a:ln>
            <a:noFill/>
          </a:ln>
        </p:spPr>
      </p:pic>
      <p:sp>
        <p:nvSpPr>
          <p:cNvPr id="531" name="Google Shape;531;p48"/>
          <p:cNvSpPr txBox="1">
            <a:spLocks noGrp="1"/>
          </p:cNvSpPr>
          <p:nvPr>
            <p:ph type="ctrTitle" idx="5"/>
          </p:nvPr>
        </p:nvSpPr>
        <p:spPr>
          <a:xfrm>
            <a:off x="4240075" y="3536372"/>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Online</a:t>
            </a:r>
            <a:endParaRPr>
              <a:solidFill>
                <a:schemeClr val="dk1"/>
              </a:solidFill>
            </a:endParaRPr>
          </a:p>
        </p:txBody>
      </p:sp>
      <p:sp>
        <p:nvSpPr>
          <p:cNvPr id="12" name="Google Shape;247;p37">
            <a:extLst>
              <a:ext uri="{FF2B5EF4-FFF2-40B4-BE49-F238E27FC236}">
                <a16:creationId xmlns:a16="http://schemas.microsoft.com/office/drawing/2014/main" id="{5897801F-6844-C605-862B-D018F69E504B}"/>
              </a:ext>
            </a:extLst>
          </p:cNvPr>
          <p:cNvSpPr txBox="1">
            <a:spLocks/>
          </p:cNvSpPr>
          <p:nvPr/>
        </p:nvSpPr>
        <p:spPr>
          <a:xfrm>
            <a:off x="165838" y="89481"/>
            <a:ext cx="6683408" cy="641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300">
                <a:solidFill>
                  <a:schemeClr val="bg1">
                    <a:lumMod val="25000"/>
                  </a:schemeClr>
                </a:solidFill>
                <a:highlight>
                  <a:srgbClr val="C0C0C0"/>
                </a:highlight>
                <a:latin typeface="DM Serif Display"/>
              </a:rPr>
              <a:t>Model Selection – OLS Testing MAPE</a:t>
            </a:r>
          </a:p>
        </p:txBody>
      </p:sp>
      <p:pic>
        <p:nvPicPr>
          <p:cNvPr id="3" name="Picture 3" descr="A picture containing text, clock&#10;&#10;Description automatically generated">
            <a:extLst>
              <a:ext uri="{FF2B5EF4-FFF2-40B4-BE49-F238E27FC236}">
                <a16:creationId xmlns:a16="http://schemas.microsoft.com/office/drawing/2014/main" id="{3AF348DB-C867-2D36-4FC7-F318DFF0EAD6}"/>
              </a:ext>
            </a:extLst>
          </p:cNvPr>
          <p:cNvPicPr>
            <a:picLocks noChangeAspect="1"/>
          </p:cNvPicPr>
          <p:nvPr/>
        </p:nvPicPr>
        <p:blipFill>
          <a:blip r:embed="rId4"/>
          <a:stretch>
            <a:fillRect/>
          </a:stretch>
        </p:blipFill>
        <p:spPr>
          <a:xfrm>
            <a:off x="285750" y="3922712"/>
            <a:ext cx="2743200" cy="781050"/>
          </a:xfrm>
          <a:prstGeom prst="rect">
            <a:avLst/>
          </a:prstGeom>
        </p:spPr>
      </p:pic>
      <p:pic>
        <p:nvPicPr>
          <p:cNvPr id="5" name="Picture 5" descr="Chart, bar chart&#10;&#10;Description automatically generated">
            <a:extLst>
              <a:ext uri="{FF2B5EF4-FFF2-40B4-BE49-F238E27FC236}">
                <a16:creationId xmlns:a16="http://schemas.microsoft.com/office/drawing/2014/main" id="{1D4FA8DC-7F95-9DD9-FDAF-48E8439391FA}"/>
              </a:ext>
            </a:extLst>
          </p:cNvPr>
          <p:cNvPicPr>
            <a:picLocks noChangeAspect="1"/>
          </p:cNvPicPr>
          <p:nvPr/>
        </p:nvPicPr>
        <p:blipFill>
          <a:blip r:embed="rId5"/>
          <a:stretch>
            <a:fillRect/>
          </a:stretch>
        </p:blipFill>
        <p:spPr>
          <a:xfrm>
            <a:off x="3867150" y="728256"/>
            <a:ext cx="5283198" cy="3993905"/>
          </a:xfrm>
          <a:prstGeom prst="rect">
            <a:avLst/>
          </a:prstGeom>
        </p:spPr>
      </p:pic>
    </p:spTree>
    <p:extLst>
      <p:ext uri="{BB962C8B-B14F-4D97-AF65-F5344CB8AC3E}">
        <p14:creationId xmlns:p14="http://schemas.microsoft.com/office/powerpoint/2010/main" val="316320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sp>
        <p:nvSpPr>
          <p:cNvPr id="256" name="Google Shape;256;p38"/>
          <p:cNvSpPr txBox="1">
            <a:spLocks noGrp="1"/>
          </p:cNvSpPr>
          <p:nvPr>
            <p:ph type="ctrTitle"/>
          </p:nvPr>
        </p:nvSpPr>
        <p:spPr>
          <a:xfrm flipH="1">
            <a:off x="2463371" y="1885887"/>
            <a:ext cx="3200660" cy="1921200"/>
          </a:xfrm>
          <a:prstGeom prst="rect">
            <a:avLst/>
          </a:prstGeom>
        </p:spPr>
        <p:txBody>
          <a:bodyPr spcFirstLastPara="1" wrap="square" lIns="91425" tIns="91425" rIns="91425" bIns="91425" anchor="b" anchorCtr="0">
            <a:noAutofit/>
          </a:bodyPr>
          <a:lstStyle/>
          <a:p>
            <a:r>
              <a:rPr lang="en">
                <a:solidFill>
                  <a:schemeClr val="lt1"/>
                </a:solidFill>
              </a:rPr>
              <a:t>Phase 1: Arima Models</a:t>
            </a:r>
            <a:br>
              <a:rPr lang="en"/>
            </a:br>
            <a:r>
              <a:rPr lang="en">
                <a:solidFill>
                  <a:schemeClr val="lt1"/>
                </a:solidFill>
              </a:rPr>
              <a:t>Mike &amp; Mingze</a:t>
            </a:r>
          </a:p>
        </p:txBody>
      </p:sp>
      <p:sp>
        <p:nvSpPr>
          <p:cNvPr id="257" name="Google Shape;257;p38"/>
          <p:cNvSpPr txBox="1">
            <a:spLocks noGrp="1"/>
          </p:cNvSpPr>
          <p:nvPr>
            <p:ph type="title" idx="2"/>
          </p:nvPr>
        </p:nvSpPr>
        <p:spPr>
          <a:xfrm flipH="1">
            <a:off x="3418800" y="2251685"/>
            <a:ext cx="4488300" cy="162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03</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t="5979"/>
          <a:stretch/>
        </p:blipFill>
        <p:spPr>
          <a:xfrm>
            <a:off x="916013" y="1274600"/>
            <a:ext cx="7311975" cy="3868900"/>
          </a:xfrm>
          <a:prstGeom prst="rect">
            <a:avLst/>
          </a:prstGeom>
          <a:noFill/>
          <a:ln>
            <a:noFill/>
          </a:ln>
        </p:spPr>
      </p:pic>
      <p:sp>
        <p:nvSpPr>
          <p:cNvPr id="738" name="Google Shape;738;p56"/>
          <p:cNvSpPr txBox="1">
            <a:spLocks noGrp="1"/>
          </p:cNvSpPr>
          <p:nvPr>
            <p:ph type="ctrTitle"/>
          </p:nvPr>
        </p:nvSpPr>
        <p:spPr>
          <a:xfrm>
            <a:off x="723600" y="470625"/>
            <a:ext cx="1978179" cy="946200"/>
          </a:xfrm>
          <a:prstGeom prst="rect">
            <a:avLst/>
          </a:prstGeom>
        </p:spPr>
        <p:txBody>
          <a:bodyPr spcFirstLastPara="1" wrap="square" lIns="91425" tIns="91425" rIns="91425" bIns="91425" anchor="t" anchorCtr="0">
            <a:noAutofit/>
          </a:bodyPr>
          <a:lstStyle/>
          <a:p>
            <a:r>
              <a:rPr lang="en"/>
              <a:t>ARIMA Model</a:t>
            </a:r>
            <a:br>
              <a:rPr lang="en"/>
            </a:br>
            <a:r>
              <a:rPr lang="en"/>
              <a:t>Data Partitioning</a:t>
            </a:r>
            <a:endParaRPr lang="en-US"/>
          </a:p>
          <a:p>
            <a:pPr marL="0" lvl="0" indent="0" algn="l">
              <a:spcBef>
                <a:spcPts val="0"/>
              </a:spcBef>
              <a:spcAft>
                <a:spcPts val="0"/>
              </a:spcAft>
              <a:buNone/>
            </a:pPr>
            <a:endParaRPr lang="en"/>
          </a:p>
        </p:txBody>
      </p:sp>
      <p:grpSp>
        <p:nvGrpSpPr>
          <p:cNvPr id="739" name="Google Shape;739;p56"/>
          <p:cNvGrpSpPr/>
          <p:nvPr/>
        </p:nvGrpSpPr>
        <p:grpSpPr>
          <a:xfrm>
            <a:off x="3538719" y="2204968"/>
            <a:ext cx="2066591" cy="2066234"/>
            <a:chOff x="2974000" y="1609100"/>
            <a:chExt cx="2864695" cy="2864200"/>
          </a:xfrm>
        </p:grpSpPr>
        <p:sp>
          <p:nvSpPr>
            <p:cNvPr id="740" name="Google Shape;740;p56"/>
            <p:cNvSpPr/>
            <p:nvPr/>
          </p:nvSpPr>
          <p:spPr>
            <a:xfrm>
              <a:off x="2974000" y="1609100"/>
              <a:ext cx="1384955" cy="1384521"/>
            </a:xfrm>
            <a:custGeom>
              <a:avLst/>
              <a:gdLst/>
              <a:ahLst/>
              <a:cxnLst/>
              <a:rect l="l" t="t" r="r" b="b"/>
              <a:pathLst>
                <a:path w="25535" h="25527" extrusionOk="0">
                  <a:moveTo>
                    <a:pt x="1" y="1"/>
                  </a:moveTo>
                  <a:lnTo>
                    <a:pt x="1" y="25526"/>
                  </a:lnTo>
                  <a:lnTo>
                    <a:pt x="2750" y="25526"/>
                  </a:lnTo>
                  <a:lnTo>
                    <a:pt x="2750" y="2741"/>
                  </a:lnTo>
                  <a:lnTo>
                    <a:pt x="25535" y="2741"/>
                  </a:lnTo>
                  <a:lnTo>
                    <a:pt x="255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6"/>
            <p:cNvSpPr/>
            <p:nvPr/>
          </p:nvSpPr>
          <p:spPr>
            <a:xfrm>
              <a:off x="2974000" y="3088834"/>
              <a:ext cx="1384955" cy="1384466"/>
            </a:xfrm>
            <a:custGeom>
              <a:avLst/>
              <a:gdLst/>
              <a:ahLst/>
              <a:cxnLst/>
              <a:rect l="l" t="t" r="r" b="b"/>
              <a:pathLst>
                <a:path w="25535" h="25526" extrusionOk="0">
                  <a:moveTo>
                    <a:pt x="1" y="1"/>
                  </a:moveTo>
                  <a:lnTo>
                    <a:pt x="1" y="25526"/>
                  </a:lnTo>
                  <a:lnTo>
                    <a:pt x="25535" y="25526"/>
                  </a:lnTo>
                  <a:lnTo>
                    <a:pt x="25535" y="22785"/>
                  </a:lnTo>
                  <a:lnTo>
                    <a:pt x="2750" y="22785"/>
                  </a:lnTo>
                  <a:lnTo>
                    <a:pt x="2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6"/>
            <p:cNvSpPr/>
            <p:nvPr/>
          </p:nvSpPr>
          <p:spPr>
            <a:xfrm>
              <a:off x="4454228" y="1609100"/>
              <a:ext cx="1384466" cy="1384521"/>
            </a:xfrm>
            <a:custGeom>
              <a:avLst/>
              <a:gdLst/>
              <a:ahLst/>
              <a:cxnLst/>
              <a:rect l="l" t="t" r="r" b="b"/>
              <a:pathLst>
                <a:path w="25526" h="25527" extrusionOk="0">
                  <a:moveTo>
                    <a:pt x="0" y="1"/>
                  </a:moveTo>
                  <a:lnTo>
                    <a:pt x="0" y="2741"/>
                  </a:lnTo>
                  <a:lnTo>
                    <a:pt x="22776" y="2741"/>
                  </a:lnTo>
                  <a:lnTo>
                    <a:pt x="22776" y="25526"/>
                  </a:lnTo>
                  <a:lnTo>
                    <a:pt x="25525" y="25526"/>
                  </a:lnTo>
                  <a:lnTo>
                    <a:pt x="25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6"/>
            <p:cNvSpPr/>
            <p:nvPr/>
          </p:nvSpPr>
          <p:spPr>
            <a:xfrm>
              <a:off x="4454228" y="3088834"/>
              <a:ext cx="1384466" cy="1384466"/>
            </a:xfrm>
            <a:custGeom>
              <a:avLst/>
              <a:gdLst/>
              <a:ahLst/>
              <a:cxnLst/>
              <a:rect l="l" t="t" r="r" b="b"/>
              <a:pathLst>
                <a:path w="25526" h="25526" extrusionOk="0">
                  <a:moveTo>
                    <a:pt x="22776" y="1"/>
                  </a:moveTo>
                  <a:lnTo>
                    <a:pt x="22776" y="22785"/>
                  </a:lnTo>
                  <a:lnTo>
                    <a:pt x="0" y="22785"/>
                  </a:lnTo>
                  <a:lnTo>
                    <a:pt x="0" y="25526"/>
                  </a:lnTo>
                  <a:lnTo>
                    <a:pt x="25525" y="25526"/>
                  </a:lnTo>
                  <a:lnTo>
                    <a:pt x="25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56"/>
          <p:cNvSpPr txBox="1">
            <a:spLocks noGrp="1"/>
          </p:cNvSpPr>
          <p:nvPr>
            <p:ph type="subTitle" idx="4294967295"/>
          </p:nvPr>
        </p:nvSpPr>
        <p:spPr>
          <a:xfrm>
            <a:off x="1066296" y="1985993"/>
            <a:ext cx="1961540" cy="584788"/>
          </a:xfrm>
          <a:prstGeom prst="rect">
            <a:avLst/>
          </a:prstGeom>
        </p:spPr>
        <p:txBody>
          <a:bodyPr spcFirstLastPara="1" wrap="square" lIns="91425" tIns="91425" rIns="91425" bIns="91425" anchor="t" anchorCtr="0">
            <a:noAutofit/>
          </a:bodyPr>
          <a:lstStyle/>
          <a:p>
            <a:pPr algn="r">
              <a:lnSpc>
                <a:spcPct val="114999"/>
              </a:lnSpc>
              <a:buNone/>
            </a:pPr>
            <a:r>
              <a:rPr lang="en" sz="1650">
                <a:solidFill>
                  <a:schemeClr val="lt1"/>
                </a:solidFill>
                <a:latin typeface="DM Serif Display"/>
                <a:sym typeface="DM Serif Display"/>
              </a:rPr>
              <a:t>Training Set:</a:t>
            </a:r>
            <a:endParaRPr lang="en" sz="1650">
              <a:solidFill>
                <a:schemeClr val="lt1"/>
              </a:solidFill>
              <a:latin typeface="DM Serif Display"/>
            </a:endParaRPr>
          </a:p>
          <a:p>
            <a:pPr algn="r">
              <a:lnSpc>
                <a:spcPct val="114999"/>
              </a:lnSpc>
              <a:buNone/>
            </a:pPr>
            <a:endParaRPr lang="en" sz="1000">
              <a:solidFill>
                <a:schemeClr val="bg1"/>
              </a:solidFill>
              <a:sym typeface="DM Serif Display"/>
            </a:endParaRPr>
          </a:p>
          <a:p>
            <a:pPr algn="r">
              <a:lnSpc>
                <a:spcPct val="114999"/>
              </a:lnSpc>
              <a:buNone/>
            </a:pPr>
            <a:r>
              <a:rPr lang="en" sz="1000">
                <a:solidFill>
                  <a:schemeClr val="bg1"/>
                </a:solidFill>
                <a:sym typeface="DM Serif Display"/>
              </a:rPr>
              <a:t>End of September 2010</a:t>
            </a:r>
            <a:r>
              <a:rPr lang="en" sz="1000">
                <a:solidFill>
                  <a:schemeClr val="bg1"/>
                </a:solidFill>
              </a:rPr>
              <a:t> to </a:t>
            </a:r>
            <a:endParaRPr lang="en-US" sz="1000">
              <a:solidFill>
                <a:schemeClr val="bg1"/>
              </a:solidFill>
            </a:endParaRPr>
          </a:p>
          <a:p>
            <a:pPr marL="0" indent="0" algn="r">
              <a:lnSpc>
                <a:spcPct val="100000"/>
              </a:lnSpc>
              <a:buNone/>
            </a:pPr>
            <a:r>
              <a:rPr lang="en" sz="1000">
                <a:solidFill>
                  <a:schemeClr val="bg1"/>
                </a:solidFill>
              </a:rPr>
              <a:t>End of September 2020</a:t>
            </a:r>
          </a:p>
          <a:p>
            <a:pPr marL="0" indent="0" algn="r">
              <a:lnSpc>
                <a:spcPct val="100000"/>
              </a:lnSpc>
              <a:buNone/>
            </a:pPr>
            <a:r>
              <a:rPr lang="en" sz="1000">
                <a:solidFill>
                  <a:schemeClr val="bg1"/>
                </a:solidFill>
              </a:rPr>
              <a:t>(10 Years)</a:t>
            </a:r>
          </a:p>
        </p:txBody>
      </p:sp>
      <p:sp>
        <p:nvSpPr>
          <p:cNvPr id="745" name="Google Shape;745;p56"/>
          <p:cNvSpPr txBox="1">
            <a:spLocks noGrp="1"/>
          </p:cNvSpPr>
          <p:nvPr>
            <p:ph type="subTitle" idx="4294967295"/>
          </p:nvPr>
        </p:nvSpPr>
        <p:spPr>
          <a:xfrm>
            <a:off x="1083745" y="3233612"/>
            <a:ext cx="1945305" cy="568553"/>
          </a:xfrm>
          <a:prstGeom prst="rect">
            <a:avLst/>
          </a:prstGeom>
        </p:spPr>
        <p:txBody>
          <a:bodyPr spcFirstLastPara="1" wrap="square" lIns="91425" tIns="91425" rIns="91425" bIns="91425" anchor="t" anchorCtr="0">
            <a:noAutofit/>
          </a:bodyPr>
          <a:lstStyle/>
          <a:p>
            <a:pPr marL="0" indent="0" algn="r">
              <a:lnSpc>
                <a:spcPct val="100000"/>
              </a:lnSpc>
              <a:buNone/>
            </a:pPr>
            <a:r>
              <a:rPr lang="en" sz="1650">
                <a:solidFill>
                  <a:schemeClr val="lt1"/>
                </a:solidFill>
                <a:latin typeface="DM Serif Display"/>
                <a:ea typeface="DM Serif Display"/>
                <a:cs typeface="DM Serif Display"/>
              </a:rPr>
              <a:t>Testing Set:</a:t>
            </a:r>
            <a:endParaRPr lang="en-US">
              <a:solidFill>
                <a:schemeClr val="lt1"/>
              </a:solidFill>
            </a:endParaRPr>
          </a:p>
          <a:p>
            <a:pPr marL="0" lvl="0" indent="0" algn="r" rtl="0">
              <a:lnSpc>
                <a:spcPct val="100000"/>
              </a:lnSpc>
              <a:spcBef>
                <a:spcPts val="0"/>
              </a:spcBef>
              <a:buNone/>
            </a:pPr>
            <a:endParaRPr sz="1000">
              <a:solidFill>
                <a:schemeClr val="lt1"/>
              </a:solidFill>
            </a:endParaRPr>
          </a:p>
          <a:p>
            <a:pPr marL="0" indent="0" algn="r">
              <a:lnSpc>
                <a:spcPct val="100000"/>
              </a:lnSpc>
              <a:buNone/>
            </a:pPr>
            <a:r>
              <a:rPr lang="en" sz="1000">
                <a:solidFill>
                  <a:schemeClr val="lt1"/>
                </a:solidFill>
              </a:rPr>
              <a:t> End of October </a:t>
            </a:r>
            <a:r>
              <a:rPr lang="en" sz="1000">
                <a:solidFill>
                  <a:schemeClr val="bg1"/>
                </a:solidFill>
              </a:rPr>
              <a:t>2020 to </a:t>
            </a:r>
            <a:endParaRPr lang="en-US" sz="1000">
              <a:solidFill>
                <a:schemeClr val="bg1"/>
              </a:solidFill>
            </a:endParaRPr>
          </a:p>
          <a:p>
            <a:pPr marL="0" indent="0" algn="r">
              <a:lnSpc>
                <a:spcPct val="100000"/>
              </a:lnSpc>
              <a:buNone/>
            </a:pPr>
            <a:r>
              <a:rPr lang="en" sz="1000">
                <a:solidFill>
                  <a:schemeClr val="bg1"/>
                </a:solidFill>
              </a:rPr>
              <a:t>End of September 2022</a:t>
            </a:r>
            <a:endParaRPr lang="en-US" sz="1000">
              <a:solidFill>
                <a:schemeClr val="bg1"/>
              </a:solidFill>
            </a:endParaRPr>
          </a:p>
          <a:p>
            <a:pPr marL="0" indent="0" algn="r">
              <a:lnSpc>
                <a:spcPct val="100000"/>
              </a:lnSpc>
              <a:buNone/>
            </a:pPr>
            <a:r>
              <a:rPr lang="en" sz="1000">
                <a:solidFill>
                  <a:schemeClr val="bg1"/>
                </a:solidFill>
              </a:rPr>
              <a:t>(2 Years)</a:t>
            </a:r>
            <a:endParaRPr lang="en-US" sz="1000">
              <a:solidFill>
                <a:schemeClr val="bg1"/>
              </a:solidFill>
            </a:endParaRPr>
          </a:p>
          <a:p>
            <a:pPr marL="0" indent="0" algn="r">
              <a:lnSpc>
                <a:spcPct val="100000"/>
              </a:lnSpc>
              <a:spcAft>
                <a:spcPts val="1600"/>
              </a:spcAft>
              <a:buNone/>
            </a:pPr>
            <a:endParaRPr lang="en">
              <a:solidFill>
                <a:schemeClr val="lt1"/>
              </a:solidFill>
            </a:endParaRPr>
          </a:p>
          <a:p>
            <a:pPr marL="0" indent="0" algn="r">
              <a:lnSpc>
                <a:spcPct val="100000"/>
              </a:lnSpc>
              <a:spcAft>
                <a:spcPts val="1600"/>
              </a:spcAft>
              <a:buNone/>
            </a:pPr>
            <a:endParaRPr lang="en" sz="1000">
              <a:solidFill>
                <a:schemeClr val="lt1"/>
              </a:solidFill>
            </a:endParaRPr>
          </a:p>
          <a:p>
            <a:pPr marL="0" indent="0" algn="r">
              <a:lnSpc>
                <a:spcPct val="100000"/>
              </a:lnSpc>
              <a:spcAft>
                <a:spcPts val="1600"/>
              </a:spcAft>
              <a:buNone/>
            </a:pPr>
            <a:endParaRPr lang="en" sz="1000">
              <a:solidFill>
                <a:schemeClr val="lt1"/>
              </a:solidFill>
            </a:endParaRPr>
          </a:p>
        </p:txBody>
      </p:sp>
      <p:sp>
        <p:nvSpPr>
          <p:cNvPr id="746" name="Google Shape;746;p56"/>
          <p:cNvSpPr txBox="1">
            <a:spLocks noGrp="1"/>
          </p:cNvSpPr>
          <p:nvPr>
            <p:ph type="subTitle" idx="4294967295"/>
          </p:nvPr>
        </p:nvSpPr>
        <p:spPr>
          <a:xfrm>
            <a:off x="6103406" y="2029795"/>
            <a:ext cx="1380300" cy="571800"/>
          </a:xfrm>
          <a:prstGeom prst="rect">
            <a:avLst/>
          </a:prstGeom>
        </p:spPr>
        <p:txBody>
          <a:bodyPr spcFirstLastPara="1" wrap="square" lIns="91425" tIns="91425" rIns="91425" bIns="91425" anchor="t" anchorCtr="0">
            <a:noAutofit/>
          </a:bodyPr>
          <a:lstStyle/>
          <a:p>
            <a:pPr marL="0" indent="0">
              <a:lnSpc>
                <a:spcPct val="100000"/>
              </a:lnSpc>
              <a:buNone/>
            </a:pPr>
            <a:r>
              <a:rPr lang="en" sz="1650">
                <a:solidFill>
                  <a:schemeClr val="lt1"/>
                </a:solidFill>
                <a:latin typeface="DM Serif Display"/>
                <a:ea typeface="DM Serif Display"/>
                <a:cs typeface="DM Serif Display"/>
                <a:sym typeface="DM Serif Display"/>
              </a:rPr>
              <a:t>Decompose the Data</a:t>
            </a:r>
            <a:endParaRPr lang="en" sz="1650">
              <a:solidFill>
                <a:schemeClr val="lt1"/>
              </a:solidFill>
              <a:latin typeface="DM Serif Display"/>
              <a:ea typeface="DM Serif Display"/>
              <a:cs typeface="DM Serif Display"/>
            </a:endParaRPr>
          </a:p>
          <a:p>
            <a:pPr marL="0" indent="0">
              <a:lnSpc>
                <a:spcPct val="100000"/>
              </a:lnSpc>
              <a:spcAft>
                <a:spcPts val="1600"/>
              </a:spcAft>
              <a:buNone/>
            </a:pPr>
            <a:r>
              <a:rPr lang="en" sz="1000">
                <a:solidFill>
                  <a:schemeClr val="lt1"/>
                </a:solidFill>
              </a:rPr>
              <a:t>Seasonal Components and Seasonal Adjusted Component</a:t>
            </a:r>
            <a:endParaRPr lang="en">
              <a:solidFill>
                <a:schemeClr val="lt1"/>
              </a:solidFill>
            </a:endParaRPr>
          </a:p>
        </p:txBody>
      </p:sp>
      <p:sp>
        <p:nvSpPr>
          <p:cNvPr id="747" name="Google Shape;747;p56"/>
          <p:cNvSpPr txBox="1">
            <a:spLocks noGrp="1"/>
          </p:cNvSpPr>
          <p:nvPr>
            <p:ph type="subTitle" idx="4294967295"/>
          </p:nvPr>
        </p:nvSpPr>
        <p:spPr>
          <a:xfrm>
            <a:off x="6102170" y="3399604"/>
            <a:ext cx="1549152" cy="571800"/>
          </a:xfrm>
          <a:prstGeom prst="rect">
            <a:avLst/>
          </a:prstGeom>
        </p:spPr>
        <p:txBody>
          <a:bodyPr spcFirstLastPara="1" wrap="square" lIns="91425" tIns="91425" rIns="91425" bIns="91425" anchor="t" anchorCtr="0">
            <a:noAutofit/>
          </a:bodyPr>
          <a:lstStyle/>
          <a:p>
            <a:pPr marL="0" indent="0">
              <a:lnSpc>
                <a:spcPct val="100000"/>
              </a:lnSpc>
              <a:buNone/>
            </a:pPr>
            <a:r>
              <a:rPr lang="en" sz="1650">
                <a:solidFill>
                  <a:schemeClr val="lt1"/>
                </a:solidFill>
                <a:latin typeface="DM Serif Display"/>
                <a:sym typeface="DM Serif Display"/>
              </a:rPr>
              <a:t>Build the Model on Each Component</a:t>
            </a:r>
            <a:endParaRPr lang="en-US">
              <a:solidFill>
                <a:schemeClr val="lt1"/>
              </a:solidFill>
            </a:endParaRPr>
          </a:p>
          <a:p>
            <a:pPr marL="0" indent="0">
              <a:lnSpc>
                <a:spcPct val="100000"/>
              </a:lnSpc>
              <a:spcAft>
                <a:spcPts val="1600"/>
              </a:spcAft>
              <a:buNone/>
            </a:pPr>
            <a:r>
              <a:rPr lang="en" sz="1000">
                <a:solidFill>
                  <a:schemeClr val="lt1"/>
                </a:solidFill>
              </a:rPr>
              <a:t>Then added both components forecast valued to NFLX forecasted price</a:t>
            </a:r>
          </a:p>
        </p:txBody>
      </p:sp>
      <p:sp>
        <p:nvSpPr>
          <p:cNvPr id="2" name="TextBox 1">
            <a:extLst>
              <a:ext uri="{FF2B5EF4-FFF2-40B4-BE49-F238E27FC236}">
                <a16:creationId xmlns:a16="http://schemas.microsoft.com/office/drawing/2014/main" id="{57E544EB-EE25-F712-86D3-6FC85CDA2903}"/>
              </a:ext>
            </a:extLst>
          </p:cNvPr>
          <p:cNvSpPr txBox="1"/>
          <p:nvPr/>
        </p:nvSpPr>
        <p:spPr>
          <a:xfrm>
            <a:off x="3545898" y="2656176"/>
            <a:ext cx="205869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a:solidFill>
                  <a:schemeClr val="bg1"/>
                </a:solidFill>
                <a:latin typeface="DM Serif Display"/>
              </a:rPr>
              <a:t>ARIMA Model</a:t>
            </a:r>
          </a:p>
          <a:p>
            <a:pPr algn="ctr"/>
            <a:r>
              <a:rPr lang="en-US" sz="1300">
                <a:solidFill>
                  <a:schemeClr val="bg1"/>
                </a:solidFill>
                <a:latin typeface="DM Serif Display"/>
              </a:rPr>
              <a:t>From:</a:t>
            </a:r>
          </a:p>
          <a:p>
            <a:pPr algn="ctr"/>
            <a:r>
              <a:rPr lang="en-US" sz="1300">
                <a:solidFill>
                  <a:schemeClr val="bg1"/>
                </a:solidFill>
                <a:latin typeface="DM Serif Display"/>
              </a:rPr>
              <a:t>End of September 2010</a:t>
            </a:r>
          </a:p>
          <a:p>
            <a:pPr algn="ctr"/>
            <a:r>
              <a:rPr lang="en-US" sz="1300">
                <a:solidFill>
                  <a:schemeClr val="bg1"/>
                </a:solidFill>
                <a:latin typeface="DM Serif Display"/>
              </a:rPr>
              <a:t> To </a:t>
            </a:r>
            <a:endParaRPr lang="en-US">
              <a:solidFill>
                <a:schemeClr val="bg1"/>
              </a:solidFill>
            </a:endParaRPr>
          </a:p>
          <a:p>
            <a:pPr algn="ctr"/>
            <a:r>
              <a:rPr lang="en-US" sz="1300">
                <a:solidFill>
                  <a:schemeClr val="bg1"/>
                </a:solidFill>
                <a:latin typeface="DM Serif Display"/>
              </a:rPr>
              <a:t>End of September 2022</a:t>
            </a:r>
            <a:r>
              <a:rPr lang="en-US">
                <a:solidFill>
                  <a:schemeClr val="bg1"/>
                </a:solidFill>
                <a:latin typeface="DM Serif Display"/>
              </a:rPr>
              <a:t> </a:t>
            </a:r>
            <a:endParaRPr lang="en-US">
              <a:solidFill>
                <a:schemeClr val="bg1"/>
              </a:solidFill>
            </a:endParaRPr>
          </a:p>
        </p:txBody>
      </p:sp>
    </p:spTree>
    <p:extLst>
      <p:ext uri="{BB962C8B-B14F-4D97-AF65-F5344CB8AC3E}">
        <p14:creationId xmlns:p14="http://schemas.microsoft.com/office/powerpoint/2010/main" val="2605616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0"/>
          <p:cNvSpPr/>
          <p:nvPr/>
        </p:nvSpPr>
        <p:spPr>
          <a:xfrm>
            <a:off x="3908100" y="-56475"/>
            <a:ext cx="1327800" cy="1341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6197750" y="3873225"/>
            <a:ext cx="1327800" cy="1341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1582900" y="3873225"/>
            <a:ext cx="1327800" cy="1341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6" name="Google Shape;586;p50" descr="A picture containing shape&#10;&#10;Description automatically generated"/>
          <p:cNvPicPr preferRelativeResize="0"/>
          <p:nvPr/>
        </p:nvPicPr>
        <p:blipFill rotWithShape="1">
          <a:blip r:embed="rId3"/>
          <a:srcRect l="1124" r="1124"/>
          <a:stretch/>
        </p:blipFill>
        <p:spPr>
          <a:xfrm>
            <a:off x="3662375" y="540000"/>
            <a:ext cx="1791524" cy="3258201"/>
          </a:xfrm>
          <a:prstGeom prst="rect">
            <a:avLst/>
          </a:prstGeom>
          <a:noFill/>
          <a:ln>
            <a:noFill/>
          </a:ln>
        </p:spPr>
      </p:pic>
      <p:pic>
        <p:nvPicPr>
          <p:cNvPr id="587" name="Google Shape;587;p50" descr="Background pattern&#10;&#10;Description automatically generated"/>
          <p:cNvPicPr preferRelativeResize="0"/>
          <p:nvPr/>
        </p:nvPicPr>
        <p:blipFill rotWithShape="1">
          <a:blip r:embed="rId4"/>
          <a:srcRect t="8021" b="8021"/>
          <a:stretch/>
        </p:blipFill>
        <p:spPr>
          <a:xfrm>
            <a:off x="5996025" y="1346350"/>
            <a:ext cx="1791524" cy="3258201"/>
          </a:xfrm>
          <a:prstGeom prst="rect">
            <a:avLst/>
          </a:prstGeom>
          <a:noFill/>
          <a:ln>
            <a:noFill/>
          </a:ln>
        </p:spPr>
      </p:pic>
      <p:pic>
        <p:nvPicPr>
          <p:cNvPr id="588" name="Google Shape;588;p50" descr="A picture containing outdoor, star, night, outdoor object&#10;&#10;Description automatically generated"/>
          <p:cNvPicPr preferRelativeResize="0"/>
          <p:nvPr/>
        </p:nvPicPr>
        <p:blipFill rotWithShape="1">
          <a:blip r:embed="rId5"/>
          <a:srcRect t="5776" b="5776"/>
          <a:stretch/>
        </p:blipFill>
        <p:spPr>
          <a:xfrm>
            <a:off x="1328775" y="1346350"/>
            <a:ext cx="1791524" cy="3258201"/>
          </a:xfrm>
          <a:prstGeom prst="rect">
            <a:avLst/>
          </a:prstGeom>
          <a:noFill/>
          <a:ln>
            <a:noFill/>
          </a:ln>
        </p:spPr>
      </p:pic>
      <p:sp>
        <p:nvSpPr>
          <p:cNvPr id="589" name="Google Shape;589;p50"/>
          <p:cNvSpPr txBox="1"/>
          <p:nvPr/>
        </p:nvSpPr>
        <p:spPr>
          <a:xfrm>
            <a:off x="1350281" y="2850254"/>
            <a:ext cx="1754000" cy="815859"/>
          </a:xfrm>
          <a:prstGeom prst="rect">
            <a:avLst/>
          </a:prstGeom>
          <a:noFill/>
          <a:ln>
            <a:noFill/>
          </a:ln>
        </p:spPr>
        <p:txBody>
          <a:bodyPr spcFirstLastPara="1" wrap="square" lIns="91425" tIns="91425" rIns="91425" bIns="91425" anchor="t" anchorCtr="0">
            <a:noAutofit/>
          </a:bodyPr>
          <a:lstStyle/>
          <a:p>
            <a:pPr algn="ctr"/>
            <a:r>
              <a:rPr lang="en" dirty="0">
                <a:solidFill>
                  <a:schemeClr val="bg1"/>
                </a:solidFill>
                <a:latin typeface="Open Sans Light"/>
                <a:ea typeface="Open Sans Light"/>
              </a:rPr>
              <a:t>Via checks for seasonal differencing, </a:t>
            </a:r>
            <a:r>
              <a:rPr lang="en">
                <a:solidFill>
                  <a:schemeClr val="bg1"/>
                </a:solidFill>
                <a:latin typeface="Open Sans Light"/>
                <a:ea typeface="Open Sans Light"/>
              </a:rPr>
              <a:t>differecing</a:t>
            </a:r>
            <a:r>
              <a:rPr lang="en" dirty="0">
                <a:solidFill>
                  <a:schemeClr val="bg1"/>
                </a:solidFill>
                <a:latin typeface="Open Sans Light"/>
                <a:ea typeface="Open Sans Light"/>
              </a:rPr>
              <a:t> and Box-Cox transformation</a:t>
            </a:r>
            <a:endParaRPr lang="en-US" dirty="0">
              <a:solidFill>
                <a:schemeClr val="bg1"/>
              </a:solidFill>
              <a:latin typeface="Open Sans Light"/>
            </a:endParaRPr>
          </a:p>
        </p:txBody>
      </p:sp>
      <p:sp>
        <p:nvSpPr>
          <p:cNvPr id="590" name="Google Shape;590;p50"/>
          <p:cNvSpPr txBox="1"/>
          <p:nvPr/>
        </p:nvSpPr>
        <p:spPr>
          <a:xfrm>
            <a:off x="1259420" y="2330929"/>
            <a:ext cx="1929286" cy="481500"/>
          </a:xfrm>
          <a:prstGeom prst="rect">
            <a:avLst/>
          </a:prstGeom>
          <a:noFill/>
          <a:ln>
            <a:noFill/>
          </a:ln>
        </p:spPr>
        <p:txBody>
          <a:bodyPr spcFirstLastPara="1" wrap="square" lIns="91425" tIns="91425" rIns="91425" bIns="91425" anchor="b" anchorCtr="0">
            <a:noAutofit/>
          </a:bodyPr>
          <a:lstStyle/>
          <a:p>
            <a:pPr algn="ctr"/>
            <a:r>
              <a:rPr lang="en">
                <a:solidFill>
                  <a:schemeClr val="lt1"/>
                </a:solidFill>
                <a:latin typeface="DM Serif Display"/>
              </a:rPr>
              <a:t>Data should be covariance stationary and variance within a constant range </a:t>
            </a:r>
            <a:endParaRPr lang="en-US">
              <a:solidFill>
                <a:schemeClr val="lt1"/>
              </a:solidFill>
            </a:endParaRPr>
          </a:p>
        </p:txBody>
      </p:sp>
      <p:sp>
        <p:nvSpPr>
          <p:cNvPr id="591" name="Google Shape;591;p50"/>
          <p:cNvSpPr txBox="1">
            <a:spLocks noGrp="1"/>
          </p:cNvSpPr>
          <p:nvPr>
            <p:ph type="ctrTitle"/>
          </p:nvPr>
        </p:nvSpPr>
        <p:spPr>
          <a:xfrm>
            <a:off x="723600" y="470625"/>
            <a:ext cx="2725026" cy="946200"/>
          </a:xfrm>
          <a:prstGeom prst="rect">
            <a:avLst/>
          </a:prstGeom>
        </p:spPr>
        <p:txBody>
          <a:bodyPr spcFirstLastPara="1" wrap="square" lIns="91425" tIns="91425" rIns="91425" bIns="91425" anchor="t" anchorCtr="0">
            <a:noAutofit/>
          </a:bodyPr>
          <a:lstStyle/>
          <a:p>
            <a:r>
              <a:rPr lang="en"/>
              <a:t>ARIMA Data Preprocessing</a:t>
            </a:r>
          </a:p>
        </p:txBody>
      </p:sp>
      <p:sp>
        <p:nvSpPr>
          <p:cNvPr id="592" name="Google Shape;592;p50"/>
          <p:cNvSpPr txBox="1"/>
          <p:nvPr/>
        </p:nvSpPr>
        <p:spPr>
          <a:xfrm>
            <a:off x="6018563" y="2811288"/>
            <a:ext cx="1744257" cy="1397100"/>
          </a:xfrm>
          <a:prstGeom prst="rect">
            <a:avLst/>
          </a:prstGeom>
          <a:noFill/>
          <a:ln>
            <a:noFill/>
          </a:ln>
        </p:spPr>
        <p:txBody>
          <a:bodyPr spcFirstLastPara="1" wrap="square" lIns="91425" tIns="91425" rIns="91425" bIns="91425" anchor="t" anchorCtr="0">
            <a:noAutofit/>
          </a:bodyPr>
          <a:lstStyle/>
          <a:p>
            <a:pPr algn="ctr"/>
            <a:r>
              <a:rPr lang="en">
                <a:solidFill>
                  <a:schemeClr val="bg1"/>
                </a:solidFill>
                <a:latin typeface="Open Sans Light"/>
                <a:ea typeface="Open Sans Light"/>
              </a:rPr>
              <a:t>Formulate hypotheses on the potential order for possible ARIMA models</a:t>
            </a:r>
            <a:endParaRPr lang="en-US">
              <a:solidFill>
                <a:schemeClr val="bg1"/>
              </a:solidFill>
              <a:latin typeface="Open Sans Light"/>
            </a:endParaRPr>
          </a:p>
        </p:txBody>
      </p:sp>
      <p:sp>
        <p:nvSpPr>
          <p:cNvPr id="593" name="Google Shape;593;p50"/>
          <p:cNvSpPr txBox="1"/>
          <p:nvPr/>
        </p:nvSpPr>
        <p:spPr>
          <a:xfrm>
            <a:off x="5995834" y="1347039"/>
            <a:ext cx="1744200" cy="1117943"/>
          </a:xfrm>
          <a:prstGeom prst="rect">
            <a:avLst/>
          </a:prstGeom>
          <a:noFill/>
          <a:ln>
            <a:noFill/>
          </a:ln>
        </p:spPr>
        <p:txBody>
          <a:bodyPr spcFirstLastPara="1" wrap="square" lIns="91425" tIns="91425" rIns="91425" bIns="91425" anchor="b" anchorCtr="0">
            <a:noAutofit/>
          </a:bodyPr>
          <a:lstStyle/>
          <a:p>
            <a:pPr algn="ctr"/>
            <a:r>
              <a:rPr lang="en">
                <a:solidFill>
                  <a:schemeClr val="bg1"/>
                </a:solidFill>
                <a:latin typeface="DM Serif Display"/>
                <a:sym typeface="DM Serif Display"/>
              </a:rPr>
              <a:t>Observe the ACF and PACF for each component</a:t>
            </a:r>
            <a:endParaRPr lang="en-US">
              <a:solidFill>
                <a:schemeClr val="bg1"/>
              </a:solidFill>
              <a:latin typeface="DM Serif Display"/>
              <a:sym typeface="DM Serif Display"/>
            </a:endParaRPr>
          </a:p>
          <a:p>
            <a:pPr marL="0" lvl="0" indent="0" algn="ctr">
              <a:spcBef>
                <a:spcPts val="0"/>
              </a:spcBef>
              <a:spcAft>
                <a:spcPts val="0"/>
              </a:spcAft>
              <a:buNone/>
            </a:pPr>
            <a:endParaRPr lang="en-US"/>
          </a:p>
        </p:txBody>
      </p:sp>
      <p:sp>
        <p:nvSpPr>
          <p:cNvPr id="594" name="Google Shape;594;p50"/>
          <p:cNvSpPr txBox="1"/>
          <p:nvPr/>
        </p:nvSpPr>
        <p:spPr>
          <a:xfrm>
            <a:off x="3686010" y="2437467"/>
            <a:ext cx="1770234" cy="825600"/>
          </a:xfrm>
          <a:prstGeom prst="rect">
            <a:avLst/>
          </a:prstGeom>
          <a:noFill/>
          <a:ln>
            <a:noFill/>
          </a:ln>
        </p:spPr>
        <p:txBody>
          <a:bodyPr spcFirstLastPara="1" wrap="square" lIns="91425" tIns="91425" rIns="91425" bIns="91425" anchor="t" anchorCtr="0">
            <a:noAutofit/>
          </a:bodyPr>
          <a:lstStyle/>
          <a:p>
            <a:pPr algn="ctr"/>
            <a:r>
              <a:rPr lang="en">
                <a:latin typeface="Open Sans Light"/>
                <a:ea typeface="Open Sans Light"/>
                <a:sym typeface="Open Sans Light"/>
              </a:rPr>
              <a:t>Deduct the forecast for seasonal data by the same constant later</a:t>
            </a:r>
            <a:endParaRPr lang="en-US">
              <a:latin typeface="Open Sans Light"/>
            </a:endParaRPr>
          </a:p>
          <a:p>
            <a:pPr algn="ctr"/>
            <a:endParaRPr lang="en-US"/>
          </a:p>
        </p:txBody>
      </p:sp>
      <p:sp>
        <p:nvSpPr>
          <p:cNvPr id="595" name="Google Shape;595;p50"/>
          <p:cNvSpPr txBox="1"/>
          <p:nvPr/>
        </p:nvSpPr>
        <p:spPr>
          <a:xfrm>
            <a:off x="3686038" y="421201"/>
            <a:ext cx="1744200" cy="1559556"/>
          </a:xfrm>
          <a:prstGeom prst="rect">
            <a:avLst/>
          </a:prstGeom>
          <a:noFill/>
          <a:ln>
            <a:noFill/>
          </a:ln>
        </p:spPr>
        <p:txBody>
          <a:bodyPr spcFirstLastPara="1" wrap="square" lIns="91425" tIns="91425" rIns="91425" bIns="91425" anchor="b" anchorCtr="0">
            <a:noAutofit/>
          </a:bodyPr>
          <a:lstStyle/>
          <a:p>
            <a:pPr algn="ctr"/>
            <a:r>
              <a:rPr lang="en-US">
                <a:latin typeface="DM Serif Display"/>
                <a:sym typeface="DM Serif Display"/>
              </a:rPr>
              <a:t>Added a constant to seasonal component </a:t>
            </a:r>
            <a:endParaRPr lang="en">
              <a:solidFill>
                <a:srgbClr val="434343"/>
              </a:solidFill>
              <a:latin typeface="DM Serif Display"/>
            </a:endParaRPr>
          </a:p>
          <a:p>
            <a:pPr algn="ctr"/>
            <a:r>
              <a:rPr lang="en-US">
                <a:latin typeface="DM Serif Display"/>
                <a:sym typeface="DM Serif Display"/>
              </a:rPr>
              <a:t>value since box cox cannot take negative value</a:t>
            </a:r>
            <a:endParaRPr lang="en">
              <a:solidFill>
                <a:schemeClr val="tx1"/>
              </a:solidFill>
              <a:latin typeface="DM Serif Display"/>
            </a:endParaRPr>
          </a:p>
        </p:txBody>
      </p:sp>
    </p:spTree>
    <p:extLst>
      <p:ext uri="{BB962C8B-B14F-4D97-AF65-F5344CB8AC3E}">
        <p14:creationId xmlns:p14="http://schemas.microsoft.com/office/powerpoint/2010/main" val="106678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6"/>
          <p:cNvPicPr preferRelativeResize="0"/>
          <p:nvPr/>
        </p:nvPicPr>
        <p:blipFill rotWithShape="1">
          <a:blip r:embed="rId3">
            <a:alphaModFix/>
          </a:blip>
          <a:srcRect l="25445" t="44593" b="27218"/>
          <a:stretch/>
        </p:blipFill>
        <p:spPr>
          <a:xfrm flipH="1">
            <a:off x="2375" y="1180250"/>
            <a:ext cx="9139252" cy="1944726"/>
          </a:xfrm>
          <a:prstGeom prst="rect">
            <a:avLst/>
          </a:prstGeom>
          <a:noFill/>
          <a:ln>
            <a:noFill/>
          </a:ln>
        </p:spPr>
      </p:pic>
      <p:sp>
        <p:nvSpPr>
          <p:cNvPr id="462" name="Google Shape;462;p46"/>
          <p:cNvSpPr txBox="1"/>
          <p:nvPr/>
        </p:nvSpPr>
        <p:spPr>
          <a:xfrm>
            <a:off x="1809375" y="2564975"/>
            <a:ext cx="987600" cy="1757700"/>
          </a:xfrm>
          <a:prstGeom prst="rect">
            <a:avLst/>
          </a:prstGeom>
          <a:noFill/>
          <a:ln w="9525" cap="flat" cmpd="sng">
            <a:solidFill>
              <a:schemeClr val="lt1"/>
            </a:solidFill>
            <a:prstDash val="solid"/>
            <a:round/>
            <a:headEnd type="none" w="sm" len="sm"/>
            <a:tailEnd type="none" w="sm" len="sm"/>
          </a:ln>
        </p:spPr>
        <p:txBody>
          <a:bodyPr spcFirstLastPara="1" wrap="square" lIns="0" tIns="67600" rIns="0" bIns="0" anchor="t" anchorCtr="0">
            <a:noAutofit/>
          </a:bodyPr>
          <a:lstStyle/>
          <a:p>
            <a:pPr algn="ctr"/>
            <a:r>
              <a:rPr lang="en" sz="1200">
                <a:solidFill>
                  <a:schemeClr val="lt1"/>
                </a:solidFill>
                <a:latin typeface="DM Serif Display"/>
              </a:rPr>
              <a:t>Step 1</a:t>
            </a:r>
            <a:endParaRPr lang="en-US"/>
          </a:p>
        </p:txBody>
      </p:sp>
      <p:sp>
        <p:nvSpPr>
          <p:cNvPr id="463" name="Google Shape;463;p46"/>
          <p:cNvSpPr txBox="1"/>
          <p:nvPr/>
        </p:nvSpPr>
        <p:spPr>
          <a:xfrm>
            <a:off x="6347025" y="2564975"/>
            <a:ext cx="987600" cy="1757700"/>
          </a:xfrm>
          <a:prstGeom prst="rect">
            <a:avLst/>
          </a:prstGeom>
          <a:noFill/>
          <a:ln w="9525" cap="flat" cmpd="sng">
            <a:solidFill>
              <a:schemeClr val="lt1"/>
            </a:solidFill>
            <a:prstDash val="solid"/>
            <a:round/>
            <a:headEnd type="none" w="sm" len="sm"/>
            <a:tailEnd type="none" w="sm" len="sm"/>
          </a:ln>
        </p:spPr>
        <p:txBody>
          <a:bodyPr spcFirstLastPara="1" wrap="square" lIns="0" tIns="67600" rIns="0" bIns="0" anchor="t" anchorCtr="0">
            <a:noAutofit/>
          </a:bodyPr>
          <a:lstStyle/>
          <a:p>
            <a:pPr algn="ctr"/>
            <a:r>
              <a:rPr lang="en" sz="1200">
                <a:solidFill>
                  <a:schemeClr val="lt1"/>
                </a:solidFill>
                <a:latin typeface="DM Serif Display"/>
                <a:ea typeface="DM Serif Display"/>
                <a:cs typeface="DM Serif Display"/>
              </a:rPr>
              <a:t>Step 3</a:t>
            </a:r>
          </a:p>
        </p:txBody>
      </p:sp>
      <p:sp>
        <p:nvSpPr>
          <p:cNvPr id="464" name="Google Shape;464;p46"/>
          <p:cNvSpPr txBox="1"/>
          <p:nvPr/>
        </p:nvSpPr>
        <p:spPr>
          <a:xfrm>
            <a:off x="4078196" y="2564975"/>
            <a:ext cx="987600" cy="1757700"/>
          </a:xfrm>
          <a:prstGeom prst="rect">
            <a:avLst/>
          </a:prstGeom>
          <a:noFill/>
          <a:ln w="9525" cap="flat" cmpd="sng">
            <a:solidFill>
              <a:schemeClr val="lt1"/>
            </a:solidFill>
            <a:prstDash val="solid"/>
            <a:round/>
            <a:headEnd type="none" w="sm" len="sm"/>
            <a:tailEnd type="none" w="sm" len="sm"/>
          </a:ln>
        </p:spPr>
        <p:txBody>
          <a:bodyPr spcFirstLastPara="1" wrap="square" lIns="0" tIns="67600" rIns="0" bIns="0" anchor="t" anchorCtr="0">
            <a:noAutofit/>
          </a:bodyPr>
          <a:lstStyle/>
          <a:p>
            <a:pPr algn="ctr"/>
            <a:r>
              <a:rPr lang="en" sz="1200">
                <a:solidFill>
                  <a:schemeClr val="lt1"/>
                </a:solidFill>
                <a:latin typeface="DM Serif Display"/>
                <a:sym typeface="DM Serif Display"/>
              </a:rPr>
              <a:t>Step 2</a:t>
            </a:r>
            <a:endParaRPr lang="en-US"/>
          </a:p>
        </p:txBody>
      </p:sp>
      <p:sp>
        <p:nvSpPr>
          <p:cNvPr id="465" name="Google Shape;465;p46"/>
          <p:cNvSpPr txBox="1"/>
          <p:nvPr/>
        </p:nvSpPr>
        <p:spPr>
          <a:xfrm>
            <a:off x="1373709" y="3581857"/>
            <a:ext cx="1858930" cy="504228"/>
          </a:xfrm>
          <a:prstGeom prst="rect">
            <a:avLst/>
          </a:prstGeom>
          <a:noFill/>
          <a:ln>
            <a:noFill/>
          </a:ln>
        </p:spPr>
        <p:txBody>
          <a:bodyPr spcFirstLastPara="1" wrap="square" lIns="91425" tIns="91425" rIns="91425" bIns="91425" anchor="t" anchorCtr="0">
            <a:noAutofit/>
          </a:bodyPr>
          <a:lstStyle/>
          <a:p>
            <a:pPr algn="ctr">
              <a:lnSpc>
                <a:spcPct val="150000"/>
              </a:lnSpc>
            </a:pPr>
            <a:r>
              <a:rPr lang="en-US"/>
              <a:t> </a:t>
            </a:r>
            <a:r>
              <a:rPr lang="en-US" sz="1000">
                <a:latin typeface="Open Sans Light"/>
              </a:rPr>
              <a:t>4 ARIMA models are shortlisted based on </a:t>
            </a:r>
            <a:r>
              <a:rPr lang="en-US" sz="1000" err="1">
                <a:latin typeface="Open Sans Light"/>
              </a:rPr>
              <a:t>AICc</a:t>
            </a:r>
            <a:r>
              <a:rPr lang="en-US" sz="1000">
                <a:latin typeface="Open Sans Light"/>
              </a:rPr>
              <a:t> and Ljung-Box test statistics</a:t>
            </a:r>
            <a:endParaRPr lang="en-US"/>
          </a:p>
          <a:p>
            <a:pPr algn="ctr">
              <a:lnSpc>
                <a:spcPct val="150000"/>
              </a:lnSpc>
            </a:pPr>
            <a:r>
              <a:rPr lang="en-US" sz="1000">
                <a:latin typeface="Open Sans Light"/>
                <a:ea typeface="Open Sans Light"/>
              </a:rPr>
              <a:t>Include one Auto ARIMA model </a:t>
            </a:r>
          </a:p>
          <a:p>
            <a:pPr algn="ctr">
              <a:lnSpc>
                <a:spcPct val="150000"/>
              </a:lnSpc>
            </a:pPr>
            <a:endParaRPr lang="en-US" sz="1000">
              <a:solidFill>
                <a:schemeClr val="dk1"/>
              </a:solidFill>
              <a:latin typeface="Open Sans Light"/>
              <a:ea typeface="Open Sans Light"/>
              <a:cs typeface="Open Sans Light"/>
            </a:endParaRPr>
          </a:p>
        </p:txBody>
      </p:sp>
      <p:sp>
        <p:nvSpPr>
          <p:cNvPr id="466" name="Google Shape;466;p46"/>
          <p:cNvSpPr txBox="1"/>
          <p:nvPr/>
        </p:nvSpPr>
        <p:spPr>
          <a:xfrm>
            <a:off x="3697730" y="3607836"/>
            <a:ext cx="1748529" cy="533453"/>
          </a:xfrm>
          <a:prstGeom prst="rect">
            <a:avLst/>
          </a:prstGeom>
          <a:noFill/>
          <a:ln>
            <a:noFill/>
          </a:ln>
        </p:spPr>
        <p:txBody>
          <a:bodyPr spcFirstLastPara="1" wrap="square" lIns="91425" tIns="91425" rIns="91425" bIns="91425" anchor="t" anchorCtr="0">
            <a:noAutofit/>
          </a:bodyPr>
          <a:lstStyle/>
          <a:p>
            <a:pPr algn="ctr">
              <a:lnSpc>
                <a:spcPct val="150000"/>
              </a:lnSpc>
            </a:pPr>
            <a:r>
              <a:rPr lang="en" sz="1000">
                <a:latin typeface="Open Sans Light"/>
                <a:ea typeface="Open Sans Light"/>
                <a:sym typeface="Open Sans Light"/>
              </a:rPr>
              <a:t>Final models for each component are decided based on which model gives the lowest RMSE and MAPE in the testing set.</a:t>
            </a:r>
            <a:endParaRPr lang="en-US">
              <a:latin typeface="Open Sans Light"/>
            </a:endParaRPr>
          </a:p>
          <a:p>
            <a:pPr marL="0" lvl="0" indent="0" algn="ctr">
              <a:lnSpc>
                <a:spcPct val="150000"/>
              </a:lnSpc>
              <a:spcBef>
                <a:spcPts val="0"/>
              </a:spcBef>
              <a:spcAft>
                <a:spcPts val="0"/>
              </a:spcAft>
              <a:buNone/>
            </a:pPr>
            <a:endParaRPr lang="en-US"/>
          </a:p>
          <a:p>
            <a:pPr marL="0" lvl="0" indent="0" algn="ctr" rtl="0">
              <a:spcBef>
                <a:spcPts val="0"/>
              </a:spcBef>
              <a:spcAft>
                <a:spcPts val="0"/>
              </a:spcAft>
              <a:buNone/>
            </a:pPr>
            <a:endParaRPr sz="1000">
              <a:solidFill>
                <a:schemeClr val="dk1"/>
              </a:solidFill>
              <a:latin typeface="Open Sans Light"/>
              <a:ea typeface="Open Sans Light"/>
              <a:cs typeface="Open Sans Light"/>
              <a:sym typeface="Open Sans Light"/>
            </a:endParaRPr>
          </a:p>
        </p:txBody>
      </p:sp>
      <p:sp>
        <p:nvSpPr>
          <p:cNvPr id="467" name="Google Shape;467;p46"/>
          <p:cNvSpPr txBox="1"/>
          <p:nvPr/>
        </p:nvSpPr>
        <p:spPr>
          <a:xfrm>
            <a:off x="6036903" y="3604588"/>
            <a:ext cx="1607842" cy="536700"/>
          </a:xfrm>
          <a:prstGeom prst="rect">
            <a:avLst/>
          </a:prstGeom>
          <a:noFill/>
          <a:ln>
            <a:noFill/>
          </a:ln>
        </p:spPr>
        <p:txBody>
          <a:bodyPr spcFirstLastPara="1" wrap="square" lIns="91425" tIns="91425" rIns="91425" bIns="91425" anchor="t" anchorCtr="0">
            <a:noAutofit/>
          </a:bodyPr>
          <a:lstStyle/>
          <a:p>
            <a:pPr algn="ctr">
              <a:lnSpc>
                <a:spcPct val="150000"/>
              </a:lnSpc>
            </a:pPr>
            <a:r>
              <a:rPr lang="en" sz="1000">
                <a:latin typeface="Open Sans Light"/>
                <a:ea typeface="Open Sans Light"/>
              </a:rPr>
              <a:t>Obtain the forecast Netflix price over both training and testing periods, as well as one year into the future</a:t>
            </a:r>
            <a:endParaRPr lang="en-US" sz="1000">
              <a:latin typeface="Open Sans Light"/>
            </a:endParaRPr>
          </a:p>
          <a:p>
            <a:pPr marL="0" lvl="0" indent="0" algn="ctr">
              <a:lnSpc>
                <a:spcPct val="150000"/>
              </a:lnSpc>
              <a:spcBef>
                <a:spcPts val="0"/>
              </a:spcBef>
              <a:spcAft>
                <a:spcPts val="0"/>
              </a:spcAft>
              <a:buNone/>
            </a:pPr>
            <a:endParaRPr lang="en" sz="1000">
              <a:solidFill>
                <a:schemeClr val="dk1"/>
              </a:solidFill>
              <a:latin typeface="Open Sans Light"/>
              <a:ea typeface="Open Sans Light"/>
              <a:cs typeface="Open Sans Light"/>
            </a:endParaRPr>
          </a:p>
          <a:p>
            <a:pPr marL="0" lvl="0" indent="0" algn="ctr" rtl="0">
              <a:lnSpc>
                <a:spcPct val="150000"/>
              </a:lnSpc>
              <a:spcBef>
                <a:spcPts val="0"/>
              </a:spcBef>
              <a:spcAft>
                <a:spcPts val="0"/>
              </a:spcAft>
              <a:buNone/>
            </a:pPr>
            <a:endParaRPr lang="zh-CN" altLang="en-US" sz="1000">
              <a:solidFill>
                <a:schemeClr val="dk1"/>
              </a:solidFill>
              <a:latin typeface="Open Sans Light"/>
              <a:ea typeface="Open Sans Light"/>
              <a:cs typeface="Open Sans Light"/>
            </a:endParaRPr>
          </a:p>
        </p:txBody>
      </p:sp>
      <p:sp>
        <p:nvSpPr>
          <p:cNvPr id="468" name="Google Shape;468;p46"/>
          <p:cNvSpPr txBox="1">
            <a:spLocks noGrp="1"/>
          </p:cNvSpPr>
          <p:nvPr>
            <p:ph type="ctrTitle"/>
          </p:nvPr>
        </p:nvSpPr>
        <p:spPr>
          <a:xfrm>
            <a:off x="723600" y="470625"/>
            <a:ext cx="1933742" cy="946200"/>
          </a:xfrm>
          <a:prstGeom prst="rect">
            <a:avLst/>
          </a:prstGeom>
        </p:spPr>
        <p:txBody>
          <a:bodyPr spcFirstLastPara="1" wrap="square" lIns="91425" tIns="91425" rIns="91425" bIns="91425" anchor="t" anchorCtr="0">
            <a:noAutofit/>
          </a:bodyPr>
          <a:lstStyle/>
          <a:p>
            <a:r>
              <a:rPr lang="en"/>
              <a:t>Arima Model Formulating</a:t>
            </a:r>
          </a:p>
        </p:txBody>
      </p:sp>
      <p:pic>
        <p:nvPicPr>
          <p:cNvPr id="2" name="Graphic 2" descr="Linear Graph with solid fill">
            <a:extLst>
              <a:ext uri="{FF2B5EF4-FFF2-40B4-BE49-F238E27FC236}">
                <a16:creationId xmlns:a16="http://schemas.microsoft.com/office/drawing/2014/main" id="{B4A818DF-92EA-296B-A670-79ADF1EB4D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7259" y="3184404"/>
            <a:ext cx="421106" cy="424114"/>
          </a:xfrm>
          <a:prstGeom prst="rect">
            <a:avLst/>
          </a:prstGeom>
        </p:spPr>
      </p:pic>
      <p:pic>
        <p:nvPicPr>
          <p:cNvPr id="3" name="Graphic 3" descr="Upward trend with solid fill">
            <a:extLst>
              <a:ext uri="{FF2B5EF4-FFF2-40B4-BE49-F238E27FC236}">
                <a16:creationId xmlns:a16="http://schemas.microsoft.com/office/drawing/2014/main" id="{378E3599-BF2C-FDED-40D1-CD91510828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4455" y="3165057"/>
            <a:ext cx="415090" cy="415090"/>
          </a:xfrm>
          <a:prstGeom prst="rect">
            <a:avLst/>
          </a:prstGeom>
        </p:spPr>
      </p:pic>
      <p:pic>
        <p:nvPicPr>
          <p:cNvPr id="5" name="Graphic 5" descr="Research with solid fill">
            <a:extLst>
              <a:ext uri="{FF2B5EF4-FFF2-40B4-BE49-F238E27FC236}">
                <a16:creationId xmlns:a16="http://schemas.microsoft.com/office/drawing/2014/main" id="{996CACFA-B49B-78DF-A577-AE65065815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35414" y="3200058"/>
            <a:ext cx="409075" cy="406067"/>
          </a:xfrm>
          <a:prstGeom prst="rect">
            <a:avLst/>
          </a:prstGeom>
        </p:spPr>
      </p:pic>
    </p:spTree>
    <p:extLst>
      <p:ext uri="{BB962C8B-B14F-4D97-AF65-F5344CB8AC3E}">
        <p14:creationId xmlns:p14="http://schemas.microsoft.com/office/powerpoint/2010/main" val="3956359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19483" y="-1350"/>
            <a:ext cx="9144001"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217682" y="152084"/>
            <a:ext cx="1809327" cy="946200"/>
          </a:xfrm>
        </p:spPr>
        <p:txBody>
          <a:bodyPr/>
          <a:lstStyle/>
          <a:p>
            <a:r>
              <a:rPr lang="en-US">
                <a:solidFill>
                  <a:schemeClr val="bg1"/>
                </a:solidFill>
              </a:rPr>
              <a:t>Potential</a:t>
            </a:r>
            <a:br>
              <a:rPr lang="en-US"/>
            </a:br>
            <a:r>
              <a:rPr lang="en-US">
                <a:solidFill>
                  <a:schemeClr val="bg1"/>
                </a:solidFill>
              </a:rPr>
              <a:t>ARIMA Models</a:t>
            </a:r>
          </a:p>
        </p:txBody>
      </p:sp>
      <p:graphicFrame>
        <p:nvGraphicFramePr>
          <p:cNvPr id="3" name="Table 3">
            <a:extLst>
              <a:ext uri="{FF2B5EF4-FFF2-40B4-BE49-F238E27FC236}">
                <a16:creationId xmlns:a16="http://schemas.microsoft.com/office/drawing/2014/main" id="{F7002289-5618-6C88-DE60-22946EAF7DE4}"/>
              </a:ext>
            </a:extLst>
          </p:cNvPr>
          <p:cNvGraphicFramePr>
            <a:graphicFrameLocks noGrp="1"/>
          </p:cNvGraphicFramePr>
          <p:nvPr>
            <p:extLst>
              <p:ext uri="{D42A27DB-BD31-4B8C-83A1-F6EECF244321}">
                <p14:modId xmlns:p14="http://schemas.microsoft.com/office/powerpoint/2010/main" val="2953516568"/>
              </p:ext>
            </p:extLst>
          </p:nvPr>
        </p:nvGraphicFramePr>
        <p:xfrm>
          <a:off x="1696414" y="1008671"/>
          <a:ext cx="5713576" cy="1840547"/>
        </p:xfrm>
        <a:graphic>
          <a:graphicData uri="http://schemas.openxmlformats.org/drawingml/2006/table">
            <a:tbl>
              <a:tblPr firstRow="1" bandRow="1">
                <a:tableStyleId>{17696CF1-DE64-4F7B-A5C6-2BE3E9CC37E9}</a:tableStyleId>
              </a:tblPr>
              <a:tblGrid>
                <a:gridCol w="1578119">
                  <a:extLst>
                    <a:ext uri="{9D8B030D-6E8A-4147-A177-3AD203B41FA5}">
                      <a16:colId xmlns:a16="http://schemas.microsoft.com/office/drawing/2014/main" val="20002403"/>
                    </a:ext>
                  </a:extLst>
                </a:gridCol>
                <a:gridCol w="1337828">
                  <a:extLst>
                    <a:ext uri="{9D8B030D-6E8A-4147-A177-3AD203B41FA5}">
                      <a16:colId xmlns:a16="http://schemas.microsoft.com/office/drawing/2014/main" val="2177276897"/>
                    </a:ext>
                  </a:extLst>
                </a:gridCol>
                <a:gridCol w="987134">
                  <a:extLst>
                    <a:ext uri="{9D8B030D-6E8A-4147-A177-3AD203B41FA5}">
                      <a16:colId xmlns:a16="http://schemas.microsoft.com/office/drawing/2014/main" val="2927253235"/>
                    </a:ext>
                  </a:extLst>
                </a:gridCol>
                <a:gridCol w="922192">
                  <a:extLst>
                    <a:ext uri="{9D8B030D-6E8A-4147-A177-3AD203B41FA5}">
                      <a16:colId xmlns:a16="http://schemas.microsoft.com/office/drawing/2014/main" val="1591970613"/>
                    </a:ext>
                  </a:extLst>
                </a:gridCol>
                <a:gridCol w="888303">
                  <a:extLst>
                    <a:ext uri="{9D8B030D-6E8A-4147-A177-3AD203B41FA5}">
                      <a16:colId xmlns:a16="http://schemas.microsoft.com/office/drawing/2014/main" val="4139216544"/>
                    </a:ext>
                  </a:extLst>
                </a:gridCol>
              </a:tblGrid>
              <a:tr h="357187">
                <a:tc>
                  <a:txBody>
                    <a:bodyPr/>
                    <a:lstStyle/>
                    <a:p>
                      <a:pPr lvl="0">
                        <a:buNone/>
                      </a:pPr>
                      <a:r>
                        <a:rPr lang="en-US">
                          <a:solidFill>
                            <a:schemeClr val="bg1"/>
                          </a:solidFill>
                          <a:latin typeface="DM Serif Display"/>
                        </a:rPr>
                        <a:t>Type</a:t>
                      </a:r>
                    </a:p>
                  </a:txBody>
                  <a:tcPr/>
                </a:tc>
                <a:tc>
                  <a:txBody>
                    <a:bodyPr/>
                    <a:lstStyle/>
                    <a:p>
                      <a:r>
                        <a:rPr lang="en-US">
                          <a:solidFill>
                            <a:schemeClr val="bg1"/>
                          </a:solidFill>
                          <a:latin typeface="DM Serif Display"/>
                        </a:rPr>
                        <a:t>Order</a:t>
                      </a:r>
                    </a:p>
                  </a:txBody>
                  <a:tcPr/>
                </a:tc>
                <a:tc>
                  <a:txBody>
                    <a:bodyPr/>
                    <a:lstStyle/>
                    <a:p>
                      <a:r>
                        <a:rPr lang="en-US">
                          <a:solidFill>
                            <a:schemeClr val="bg1"/>
                          </a:solidFill>
                          <a:latin typeface="DM Serif Display"/>
                        </a:rPr>
                        <a:t>AIC</a:t>
                      </a:r>
                    </a:p>
                  </a:txBody>
                  <a:tcPr/>
                </a:tc>
                <a:tc>
                  <a:txBody>
                    <a:bodyPr/>
                    <a:lstStyle/>
                    <a:p>
                      <a:r>
                        <a:rPr lang="en-US" err="1">
                          <a:solidFill>
                            <a:schemeClr val="bg1"/>
                          </a:solidFill>
                          <a:latin typeface="DM Serif Display"/>
                        </a:rPr>
                        <a:t>AICc</a:t>
                      </a:r>
                    </a:p>
                  </a:txBody>
                  <a:tcPr/>
                </a:tc>
                <a:tc>
                  <a:txBody>
                    <a:bodyPr/>
                    <a:lstStyle/>
                    <a:p>
                      <a:pPr lvl="0">
                        <a:buNone/>
                      </a:pPr>
                      <a:r>
                        <a:rPr lang="en-US">
                          <a:solidFill>
                            <a:schemeClr val="bg1"/>
                          </a:solidFill>
                          <a:latin typeface="DM Serif Display"/>
                        </a:rPr>
                        <a:t>BIC</a:t>
                      </a:r>
                    </a:p>
                  </a:txBody>
                  <a:tcPr/>
                </a:tc>
                <a:extLst>
                  <a:ext uri="{0D108BD9-81ED-4DB2-BD59-A6C34878D82A}">
                    <a16:rowId xmlns:a16="http://schemas.microsoft.com/office/drawing/2014/main" val="4144974684"/>
                  </a:ext>
                </a:extLst>
              </a:tr>
              <a:tr h="370840">
                <a:tc>
                  <a:txBody>
                    <a:bodyPr/>
                    <a:lstStyle/>
                    <a:p>
                      <a:r>
                        <a:rPr lang="en-US">
                          <a:solidFill>
                            <a:schemeClr val="bg1"/>
                          </a:solidFill>
                          <a:latin typeface="DM Serif Display"/>
                        </a:rPr>
                        <a:t>Seasonal 1</a:t>
                      </a:r>
                    </a:p>
                  </a:txBody>
                  <a:tcPr/>
                </a:tc>
                <a:tc>
                  <a:txBody>
                    <a:bodyPr/>
                    <a:lstStyle/>
                    <a:p>
                      <a:pPr lvl="0">
                        <a:buNone/>
                      </a:pPr>
                      <a:r>
                        <a:rPr lang="en-US" sz="1400" b="0" i="0" u="none" strike="noStrike" noProof="0">
                          <a:solidFill>
                            <a:schemeClr val="bg1"/>
                          </a:solidFill>
                          <a:latin typeface="Open Sans Light"/>
                        </a:rPr>
                        <a:t>(0,0,0)(1,1,0)</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-747.89</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-747.78</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-742.51</a:t>
                      </a:r>
                      <a:endParaRPr lang="en-US">
                        <a:solidFill>
                          <a:schemeClr val="bg1"/>
                        </a:solidFill>
                        <a:latin typeface="Open Sans Light"/>
                      </a:endParaRPr>
                    </a:p>
                  </a:txBody>
                  <a:tcPr/>
                </a:tc>
                <a:extLst>
                  <a:ext uri="{0D108BD9-81ED-4DB2-BD59-A6C34878D82A}">
                    <a16:rowId xmlns:a16="http://schemas.microsoft.com/office/drawing/2014/main" val="350802760"/>
                  </a:ext>
                </a:extLst>
              </a:tr>
              <a:tr h="370840">
                <a:tc>
                  <a:txBody>
                    <a:bodyPr/>
                    <a:lstStyle/>
                    <a:p>
                      <a:r>
                        <a:rPr lang="en-US">
                          <a:solidFill>
                            <a:schemeClr val="bg1"/>
                          </a:solidFill>
                          <a:latin typeface="DM Serif Display"/>
                        </a:rPr>
                        <a:t>Seasonal 2</a:t>
                      </a:r>
                    </a:p>
                  </a:txBody>
                  <a:tcPr/>
                </a:tc>
                <a:tc>
                  <a:txBody>
                    <a:bodyPr/>
                    <a:lstStyle/>
                    <a:p>
                      <a:pPr lvl="0">
                        <a:buNone/>
                      </a:pPr>
                      <a:r>
                        <a:rPr lang="en-US" sz="1400" b="0" i="0" u="none" strike="noStrike" noProof="0">
                          <a:solidFill>
                            <a:schemeClr val="bg1"/>
                          </a:solidFill>
                          <a:latin typeface="Open Sans Light"/>
                        </a:rPr>
                        <a:t>(0,0,0)(2,1,0)</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-749.26 </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-749.03</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-741.19</a:t>
                      </a:r>
                      <a:endParaRPr lang="en-US">
                        <a:solidFill>
                          <a:schemeClr val="bg1"/>
                        </a:solidFill>
                        <a:latin typeface="Open Sans Light"/>
                      </a:endParaRPr>
                    </a:p>
                  </a:txBody>
                  <a:tcPr/>
                </a:tc>
                <a:extLst>
                  <a:ext uri="{0D108BD9-81ED-4DB2-BD59-A6C34878D82A}">
                    <a16:rowId xmlns:a16="http://schemas.microsoft.com/office/drawing/2014/main" val="2650875131"/>
                  </a:ext>
                </a:extLst>
              </a:tr>
              <a:tr h="370840">
                <a:tc>
                  <a:txBody>
                    <a:bodyPr/>
                    <a:lstStyle/>
                    <a:p>
                      <a:r>
                        <a:rPr lang="en-US">
                          <a:solidFill>
                            <a:schemeClr val="bg1"/>
                          </a:solidFill>
                          <a:latin typeface="DM Serif Display"/>
                        </a:rPr>
                        <a:t>Seasonal 3</a:t>
                      </a:r>
                    </a:p>
                  </a:txBody>
                  <a:tcPr/>
                </a:tc>
                <a:tc>
                  <a:txBody>
                    <a:bodyPr/>
                    <a:lstStyle/>
                    <a:p>
                      <a:pPr lvl="0">
                        <a:buNone/>
                      </a:pPr>
                      <a:r>
                        <a:rPr lang="en-US" sz="1400" b="0" i="0" u="none" strike="noStrike" noProof="0">
                          <a:solidFill>
                            <a:schemeClr val="bg1"/>
                          </a:solidFill>
                          <a:latin typeface="Open Sans Light"/>
                        </a:rPr>
                        <a:t>(1,0,0)(1,1,0)</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-752.15 </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-751.92</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-744.07</a:t>
                      </a:r>
                      <a:endParaRPr lang="en-US">
                        <a:solidFill>
                          <a:schemeClr val="bg1"/>
                        </a:solidFill>
                        <a:latin typeface="Open Sans Light"/>
                      </a:endParaRPr>
                    </a:p>
                  </a:txBody>
                  <a:tcPr/>
                </a:tc>
                <a:extLst>
                  <a:ext uri="{0D108BD9-81ED-4DB2-BD59-A6C34878D82A}">
                    <a16:rowId xmlns:a16="http://schemas.microsoft.com/office/drawing/2014/main" val="2079934549"/>
                  </a:ext>
                </a:extLst>
              </a:tr>
              <a:tr h="370840">
                <a:tc>
                  <a:txBody>
                    <a:bodyPr/>
                    <a:lstStyle/>
                    <a:p>
                      <a:r>
                        <a:rPr lang="en-US">
                          <a:solidFill>
                            <a:schemeClr val="bg1"/>
                          </a:solidFill>
                          <a:latin typeface="DM Serif Display"/>
                        </a:rPr>
                        <a:t>Seasonal Auto</a:t>
                      </a:r>
                    </a:p>
                  </a:txBody>
                  <a:tcPr/>
                </a:tc>
                <a:tc>
                  <a:txBody>
                    <a:bodyPr/>
                    <a:lstStyle/>
                    <a:p>
                      <a:pPr lvl="0">
                        <a:buNone/>
                      </a:pPr>
                      <a:r>
                        <a:rPr lang="en-US" sz="1400" b="0" i="0" u="none" strike="noStrike" noProof="0">
                          <a:solidFill>
                            <a:schemeClr val="bg1"/>
                          </a:solidFill>
                          <a:latin typeface="Open Sans Light"/>
                        </a:rPr>
                        <a:t>(1,0,0)(0,1,0)</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-612.98  </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-612.75</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-604.9</a:t>
                      </a:r>
                      <a:endParaRPr lang="en-US">
                        <a:solidFill>
                          <a:schemeClr val="bg1"/>
                        </a:solidFill>
                        <a:latin typeface="Open Sans Light"/>
                      </a:endParaRPr>
                    </a:p>
                  </a:txBody>
                  <a:tcPr/>
                </a:tc>
                <a:extLst>
                  <a:ext uri="{0D108BD9-81ED-4DB2-BD59-A6C34878D82A}">
                    <a16:rowId xmlns:a16="http://schemas.microsoft.com/office/drawing/2014/main" val="917390509"/>
                  </a:ext>
                </a:extLst>
              </a:tr>
            </a:tbl>
          </a:graphicData>
        </a:graphic>
      </p:graphicFrame>
      <p:graphicFrame>
        <p:nvGraphicFramePr>
          <p:cNvPr id="6" name="Table 3">
            <a:extLst>
              <a:ext uri="{FF2B5EF4-FFF2-40B4-BE49-F238E27FC236}">
                <a16:creationId xmlns:a16="http://schemas.microsoft.com/office/drawing/2014/main" id="{A6E1665D-D3CD-6773-982B-11AB0BCCBFCE}"/>
              </a:ext>
            </a:extLst>
          </p:cNvPr>
          <p:cNvGraphicFramePr>
            <a:graphicFrameLocks noGrp="1"/>
          </p:cNvGraphicFramePr>
          <p:nvPr>
            <p:extLst>
              <p:ext uri="{D42A27DB-BD31-4B8C-83A1-F6EECF244321}">
                <p14:modId xmlns:p14="http://schemas.microsoft.com/office/powerpoint/2010/main" val="3903812145"/>
              </p:ext>
            </p:extLst>
          </p:nvPr>
        </p:nvGraphicFramePr>
        <p:xfrm>
          <a:off x="1700060" y="2903319"/>
          <a:ext cx="5713576" cy="1630680"/>
        </p:xfrm>
        <a:graphic>
          <a:graphicData uri="http://schemas.openxmlformats.org/drawingml/2006/table">
            <a:tbl>
              <a:tblPr firstRow="1" bandRow="1">
                <a:tableStyleId>{17696CF1-DE64-4F7B-A5C6-2BE3E9CC37E9}</a:tableStyleId>
              </a:tblPr>
              <a:tblGrid>
                <a:gridCol w="1578119">
                  <a:extLst>
                    <a:ext uri="{9D8B030D-6E8A-4147-A177-3AD203B41FA5}">
                      <a16:colId xmlns:a16="http://schemas.microsoft.com/office/drawing/2014/main" val="20002403"/>
                    </a:ext>
                  </a:extLst>
                </a:gridCol>
                <a:gridCol w="1337828">
                  <a:extLst>
                    <a:ext uri="{9D8B030D-6E8A-4147-A177-3AD203B41FA5}">
                      <a16:colId xmlns:a16="http://schemas.microsoft.com/office/drawing/2014/main" val="2177276897"/>
                    </a:ext>
                  </a:extLst>
                </a:gridCol>
                <a:gridCol w="987134">
                  <a:extLst>
                    <a:ext uri="{9D8B030D-6E8A-4147-A177-3AD203B41FA5}">
                      <a16:colId xmlns:a16="http://schemas.microsoft.com/office/drawing/2014/main" val="2927253235"/>
                    </a:ext>
                  </a:extLst>
                </a:gridCol>
                <a:gridCol w="922192">
                  <a:extLst>
                    <a:ext uri="{9D8B030D-6E8A-4147-A177-3AD203B41FA5}">
                      <a16:colId xmlns:a16="http://schemas.microsoft.com/office/drawing/2014/main" val="1591970613"/>
                    </a:ext>
                  </a:extLst>
                </a:gridCol>
                <a:gridCol w="888303">
                  <a:extLst>
                    <a:ext uri="{9D8B030D-6E8A-4147-A177-3AD203B41FA5}">
                      <a16:colId xmlns:a16="http://schemas.microsoft.com/office/drawing/2014/main" val="4139216544"/>
                    </a:ext>
                  </a:extLst>
                </a:gridCol>
              </a:tblGrid>
              <a:tr h="370840">
                <a:tc>
                  <a:txBody>
                    <a:bodyPr/>
                    <a:lstStyle/>
                    <a:p>
                      <a:r>
                        <a:rPr lang="en-US">
                          <a:solidFill>
                            <a:schemeClr val="bg1"/>
                          </a:solidFill>
                          <a:latin typeface="DM Serif Display"/>
                        </a:rPr>
                        <a:t>Seasonal Adj 1</a:t>
                      </a:r>
                    </a:p>
                  </a:txBody>
                  <a:tcPr/>
                </a:tc>
                <a:tc>
                  <a:txBody>
                    <a:bodyPr/>
                    <a:lstStyle/>
                    <a:p>
                      <a:pPr lvl="0">
                        <a:buNone/>
                      </a:pPr>
                      <a:r>
                        <a:rPr lang="en-US" sz="1400" b="0" i="0" u="none" strike="noStrike" noProof="0">
                          <a:solidFill>
                            <a:schemeClr val="bg1"/>
                          </a:solidFill>
                          <a:latin typeface="Open Sans Light"/>
                        </a:rPr>
                        <a:t>(0,1,3)(0,0,2)</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130.63 </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131.37 </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147.36</a:t>
                      </a:r>
                      <a:endParaRPr lang="en-US">
                        <a:solidFill>
                          <a:schemeClr val="bg1"/>
                        </a:solidFill>
                        <a:latin typeface="Open Sans Light"/>
                      </a:endParaRPr>
                    </a:p>
                  </a:txBody>
                  <a:tcPr/>
                </a:tc>
                <a:extLst>
                  <a:ext uri="{0D108BD9-81ED-4DB2-BD59-A6C34878D82A}">
                    <a16:rowId xmlns:a16="http://schemas.microsoft.com/office/drawing/2014/main" val="1251526001"/>
                  </a:ext>
                </a:extLst>
              </a:tr>
              <a:tr h="370840">
                <a:tc>
                  <a:txBody>
                    <a:bodyPr/>
                    <a:lstStyle/>
                    <a:p>
                      <a:r>
                        <a:rPr lang="en-US">
                          <a:solidFill>
                            <a:schemeClr val="bg1"/>
                          </a:solidFill>
                          <a:latin typeface="DM Serif Display"/>
                        </a:rPr>
                        <a:t>Seasonal Adj 2</a:t>
                      </a:r>
                    </a:p>
                  </a:txBody>
                  <a:tcPr/>
                </a:tc>
                <a:tc>
                  <a:txBody>
                    <a:bodyPr/>
                    <a:lstStyle/>
                    <a:p>
                      <a:pPr lvl="0">
                        <a:buNone/>
                      </a:pPr>
                      <a:r>
                        <a:rPr lang="en-US" sz="1400" b="0" i="0" u="none" strike="noStrike" noProof="0">
                          <a:solidFill>
                            <a:schemeClr val="bg1"/>
                          </a:solidFill>
                          <a:latin typeface="Open Sans Light"/>
                        </a:rPr>
                        <a:t>(0,1,3)(2,0,0)</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131.84</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132.58</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148.56</a:t>
                      </a:r>
                      <a:endParaRPr lang="en-US">
                        <a:solidFill>
                          <a:schemeClr val="bg1"/>
                        </a:solidFill>
                        <a:latin typeface="Open Sans Light"/>
                      </a:endParaRPr>
                    </a:p>
                  </a:txBody>
                  <a:tcPr/>
                </a:tc>
                <a:extLst>
                  <a:ext uri="{0D108BD9-81ED-4DB2-BD59-A6C34878D82A}">
                    <a16:rowId xmlns:a16="http://schemas.microsoft.com/office/drawing/2014/main" val="2797366371"/>
                  </a:ext>
                </a:extLst>
              </a:tr>
              <a:tr h="370840">
                <a:tc>
                  <a:txBody>
                    <a:bodyPr/>
                    <a:lstStyle/>
                    <a:p>
                      <a:pPr lvl="0">
                        <a:buNone/>
                      </a:pPr>
                      <a:r>
                        <a:rPr lang="en-US" sz="1400" b="0" i="0" u="none" strike="noStrike" noProof="0">
                          <a:solidFill>
                            <a:schemeClr val="bg1"/>
                          </a:solidFill>
                          <a:latin typeface="DM Serif Display"/>
                        </a:rPr>
                        <a:t>Seasonal Adj 3</a:t>
                      </a:r>
                    </a:p>
                  </a:txBody>
                  <a:tcPr/>
                </a:tc>
                <a:tc>
                  <a:txBody>
                    <a:bodyPr/>
                    <a:lstStyle/>
                    <a:p>
                      <a:pPr lvl="0">
                        <a:buNone/>
                      </a:pPr>
                      <a:r>
                        <a:rPr lang="en-US" sz="1400" b="0" i="0" u="none" strike="noStrike" noProof="0">
                          <a:solidFill>
                            <a:schemeClr val="bg1"/>
                          </a:solidFill>
                          <a:latin typeface="Open Sans Light"/>
                        </a:rPr>
                        <a:t>(1,1,3)(0,0,2)</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132.57</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133.57 </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152.08</a:t>
                      </a:r>
                      <a:endParaRPr lang="en-US">
                        <a:solidFill>
                          <a:schemeClr val="bg1"/>
                        </a:solidFill>
                        <a:latin typeface="Open Sans Light"/>
                      </a:endParaRPr>
                    </a:p>
                  </a:txBody>
                  <a:tcPr/>
                </a:tc>
                <a:extLst>
                  <a:ext uri="{0D108BD9-81ED-4DB2-BD59-A6C34878D82A}">
                    <a16:rowId xmlns:a16="http://schemas.microsoft.com/office/drawing/2014/main" val="2665021299"/>
                  </a:ext>
                </a:extLst>
              </a:tr>
              <a:tr h="370839">
                <a:tc>
                  <a:txBody>
                    <a:bodyPr/>
                    <a:lstStyle/>
                    <a:p>
                      <a:pPr lvl="0">
                        <a:buNone/>
                      </a:pPr>
                      <a:r>
                        <a:rPr lang="en-US">
                          <a:solidFill>
                            <a:schemeClr val="bg1"/>
                          </a:solidFill>
                          <a:latin typeface="DM Serif Display"/>
                        </a:rPr>
                        <a:t>Seasonal Adj Auto</a:t>
                      </a:r>
                    </a:p>
                  </a:txBody>
                  <a:tcPr/>
                </a:tc>
                <a:tc>
                  <a:txBody>
                    <a:bodyPr/>
                    <a:lstStyle/>
                    <a:p>
                      <a:pPr lvl="0">
                        <a:buNone/>
                      </a:pPr>
                      <a:r>
                        <a:rPr lang="en-US" sz="1400" b="0" i="0" u="none" strike="noStrike" noProof="0">
                          <a:solidFill>
                            <a:schemeClr val="bg1"/>
                          </a:solidFill>
                          <a:latin typeface="Open Sans Light"/>
                        </a:rPr>
                        <a:t>(0,1,0)(0,0,0)</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134.33  </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134.43</a:t>
                      </a:r>
                      <a:endParaRPr lang="en-US">
                        <a:solidFill>
                          <a:schemeClr val="bg1"/>
                        </a:solidFill>
                        <a:latin typeface="Open Sans Light"/>
                      </a:endParaRPr>
                    </a:p>
                  </a:txBody>
                  <a:tcPr/>
                </a:tc>
                <a:tc>
                  <a:txBody>
                    <a:bodyPr/>
                    <a:lstStyle/>
                    <a:p>
                      <a:pPr lvl="0">
                        <a:buNone/>
                      </a:pPr>
                      <a:r>
                        <a:rPr lang="en-US" sz="1400" b="0" i="0" u="none" strike="noStrike" noProof="0">
                          <a:solidFill>
                            <a:schemeClr val="bg1"/>
                          </a:solidFill>
                          <a:latin typeface="Open Sans Light"/>
                        </a:rPr>
                        <a:t>139.9</a:t>
                      </a:r>
                      <a:endParaRPr lang="en-US">
                        <a:solidFill>
                          <a:schemeClr val="bg1"/>
                        </a:solidFill>
                        <a:latin typeface="Open Sans Light"/>
                      </a:endParaRPr>
                    </a:p>
                  </a:txBody>
                  <a:tcPr/>
                </a:tc>
                <a:extLst>
                  <a:ext uri="{0D108BD9-81ED-4DB2-BD59-A6C34878D82A}">
                    <a16:rowId xmlns:a16="http://schemas.microsoft.com/office/drawing/2014/main" val="90705944"/>
                  </a:ext>
                </a:extLst>
              </a:tr>
            </a:tbl>
          </a:graphicData>
        </a:graphic>
      </p:graphicFrame>
    </p:spTree>
    <p:extLst>
      <p:ext uri="{BB962C8B-B14F-4D97-AF65-F5344CB8AC3E}">
        <p14:creationId xmlns:p14="http://schemas.microsoft.com/office/powerpoint/2010/main" val="45397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sp>
        <p:nvSpPr>
          <p:cNvPr id="154" name="Google Shape;154;p30"/>
          <p:cNvSpPr txBox="1">
            <a:spLocks noGrp="1"/>
          </p:cNvSpPr>
          <p:nvPr>
            <p:ph type="ctrTitle" idx="6"/>
          </p:nvPr>
        </p:nvSpPr>
        <p:spPr>
          <a:xfrm>
            <a:off x="6974206" y="2266185"/>
            <a:ext cx="1444800" cy="577800"/>
          </a:xfrm>
          <a:prstGeom prst="rect">
            <a:avLst/>
          </a:prstGeom>
        </p:spPr>
        <p:txBody>
          <a:bodyPr spcFirstLastPara="1" wrap="square" lIns="91425" tIns="91425" rIns="91425" bIns="91425" anchor="b" anchorCtr="0">
            <a:noAutofit/>
          </a:bodyPr>
          <a:lstStyle/>
          <a:p>
            <a:r>
              <a:rPr lang="en" dirty="0"/>
              <a:t>Stage 1: </a:t>
            </a:r>
            <a:br>
              <a:rPr lang="en" dirty="0"/>
            </a:br>
            <a:r>
              <a:rPr lang="en" dirty="0"/>
              <a:t>Arima Models</a:t>
            </a:r>
            <a:br>
              <a:rPr lang="en" dirty="0"/>
            </a:br>
            <a:r>
              <a:rPr lang="en" dirty="0"/>
              <a:t> Mike &amp; Ming Ze</a:t>
            </a:r>
          </a:p>
        </p:txBody>
      </p:sp>
      <p:sp>
        <p:nvSpPr>
          <p:cNvPr id="155" name="Google Shape;155;p30"/>
          <p:cNvSpPr txBox="1">
            <a:spLocks noGrp="1"/>
          </p:cNvSpPr>
          <p:nvPr>
            <p:ph type="title" idx="8"/>
          </p:nvPr>
        </p:nvSpPr>
        <p:spPr>
          <a:xfrm>
            <a:off x="6665206" y="1620947"/>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6" name="Google Shape;156;p30"/>
          <p:cNvSpPr txBox="1">
            <a:spLocks noGrp="1"/>
          </p:cNvSpPr>
          <p:nvPr>
            <p:ph type="ctrTitle" idx="21"/>
          </p:nvPr>
        </p:nvSpPr>
        <p:spPr>
          <a:xfrm>
            <a:off x="723600" y="470622"/>
            <a:ext cx="1753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a:t>
            </a:r>
            <a:r>
              <a:rPr lang="en" dirty="0"/>
              <a:t>able of contents</a:t>
            </a:r>
            <a:endParaRPr dirty="0"/>
          </a:p>
        </p:txBody>
      </p:sp>
      <p:sp>
        <p:nvSpPr>
          <p:cNvPr id="157" name="Google Shape;157;p30"/>
          <p:cNvSpPr txBox="1">
            <a:spLocks noGrp="1"/>
          </p:cNvSpPr>
          <p:nvPr>
            <p:ph type="ctrTitle"/>
          </p:nvPr>
        </p:nvSpPr>
        <p:spPr>
          <a:xfrm>
            <a:off x="2830389" y="2200620"/>
            <a:ext cx="1170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endParaRPr dirty="0"/>
          </a:p>
          <a:p>
            <a:r>
              <a:rPr lang="en" dirty="0"/>
              <a:t>Introduction</a:t>
            </a:r>
            <a:br>
              <a:rPr lang="en" dirty="0"/>
            </a:br>
            <a:r>
              <a:rPr lang="en" dirty="0"/>
              <a:t>Cedric</a:t>
            </a:r>
          </a:p>
        </p:txBody>
      </p:sp>
      <p:sp>
        <p:nvSpPr>
          <p:cNvPr id="159" name="Google Shape;159;p30"/>
          <p:cNvSpPr txBox="1">
            <a:spLocks noGrp="1"/>
          </p:cNvSpPr>
          <p:nvPr>
            <p:ph type="title" idx="2"/>
          </p:nvPr>
        </p:nvSpPr>
        <p:spPr>
          <a:xfrm>
            <a:off x="2285884" y="1624335"/>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0" name="Google Shape;160;p30"/>
          <p:cNvSpPr txBox="1">
            <a:spLocks noGrp="1"/>
          </p:cNvSpPr>
          <p:nvPr>
            <p:ph type="ctrTitle" idx="3"/>
          </p:nvPr>
        </p:nvSpPr>
        <p:spPr>
          <a:xfrm>
            <a:off x="4039684" y="2282850"/>
            <a:ext cx="2251800" cy="577800"/>
          </a:xfrm>
          <a:prstGeom prst="rect">
            <a:avLst/>
          </a:prstGeom>
        </p:spPr>
        <p:txBody>
          <a:bodyPr spcFirstLastPara="1" wrap="square" lIns="91425" tIns="91425" rIns="91425" bIns="91425" anchor="b" anchorCtr="0">
            <a:noAutofit/>
          </a:bodyPr>
          <a:lstStyle/>
          <a:p>
            <a:r>
              <a:rPr lang="en" dirty="0"/>
              <a:t>Stage 1 :</a:t>
            </a:r>
            <a:br>
              <a:rPr lang="en" dirty="0"/>
            </a:br>
            <a:r>
              <a:rPr lang="en" dirty="0"/>
              <a:t>OLS Models</a:t>
            </a:r>
            <a:br>
              <a:rPr lang="en" dirty="0"/>
            </a:br>
            <a:r>
              <a:rPr lang="en" dirty="0"/>
              <a:t> </a:t>
            </a:r>
            <a:r>
              <a:rPr lang="en" dirty="0" err="1"/>
              <a:t>Xiwen</a:t>
            </a:r>
            <a:r>
              <a:rPr lang="en" dirty="0"/>
              <a:t> &amp; Stephen</a:t>
            </a:r>
          </a:p>
        </p:txBody>
      </p:sp>
      <p:sp>
        <p:nvSpPr>
          <p:cNvPr id="162" name="Google Shape;162;p30"/>
          <p:cNvSpPr txBox="1">
            <a:spLocks noGrp="1"/>
          </p:cNvSpPr>
          <p:nvPr>
            <p:ph type="title" idx="5"/>
          </p:nvPr>
        </p:nvSpPr>
        <p:spPr>
          <a:xfrm>
            <a:off x="4483545" y="1620937"/>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63" name="Google Shape;163;p30"/>
          <p:cNvSpPr txBox="1">
            <a:spLocks noGrp="1"/>
          </p:cNvSpPr>
          <p:nvPr>
            <p:ph type="ctrTitle" idx="9"/>
          </p:nvPr>
        </p:nvSpPr>
        <p:spPr>
          <a:xfrm>
            <a:off x="433871" y="4035737"/>
            <a:ext cx="1633215" cy="577800"/>
          </a:xfrm>
          <a:prstGeom prst="rect">
            <a:avLst/>
          </a:prstGeom>
        </p:spPr>
        <p:txBody>
          <a:bodyPr spcFirstLastPara="1" wrap="square" lIns="91425" tIns="91425" rIns="91425" bIns="91425" anchor="b" anchorCtr="0">
            <a:noAutofit/>
          </a:bodyPr>
          <a:lstStyle/>
          <a:p>
            <a:pPr>
              <a:buSzPts val="1100"/>
            </a:pPr>
            <a:r>
              <a:rPr lang="en" dirty="0"/>
              <a:t>Stage 1:</a:t>
            </a:r>
            <a:br>
              <a:rPr lang="en" dirty="0"/>
            </a:br>
            <a:r>
              <a:rPr lang="en" dirty="0"/>
              <a:t>Trading Rules &amp; P&amp;L</a:t>
            </a:r>
            <a:br>
              <a:rPr lang="en" dirty="0"/>
            </a:br>
            <a:r>
              <a:rPr lang="en" dirty="0"/>
              <a:t>Tabulation</a:t>
            </a:r>
            <a:br>
              <a:rPr lang="en" dirty="0"/>
            </a:br>
            <a:r>
              <a:rPr lang="en" dirty="0"/>
              <a:t>Cedric</a:t>
            </a:r>
          </a:p>
        </p:txBody>
      </p:sp>
      <p:sp>
        <p:nvSpPr>
          <p:cNvPr id="165" name="Google Shape;165;p30"/>
          <p:cNvSpPr txBox="1">
            <a:spLocks noGrp="1"/>
          </p:cNvSpPr>
          <p:nvPr>
            <p:ph type="title" idx="14"/>
          </p:nvPr>
        </p:nvSpPr>
        <p:spPr>
          <a:xfrm>
            <a:off x="433871" y="3182294"/>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6" name="Google Shape;166;p30"/>
          <p:cNvSpPr txBox="1">
            <a:spLocks noGrp="1"/>
          </p:cNvSpPr>
          <p:nvPr>
            <p:ph type="ctrTitle" idx="15"/>
          </p:nvPr>
        </p:nvSpPr>
        <p:spPr>
          <a:xfrm>
            <a:off x="2774139" y="4035737"/>
            <a:ext cx="1664004" cy="580807"/>
          </a:xfrm>
          <a:prstGeom prst="rect">
            <a:avLst/>
          </a:prstGeom>
        </p:spPr>
        <p:txBody>
          <a:bodyPr spcFirstLastPara="1" wrap="square" lIns="91425" tIns="91425" rIns="91425" bIns="91425" anchor="b" anchorCtr="0">
            <a:noAutofit/>
          </a:bodyPr>
          <a:lstStyle/>
          <a:p>
            <a:pPr>
              <a:buSzPts val="1100"/>
            </a:pPr>
            <a:r>
              <a:rPr lang="en" dirty="0"/>
              <a:t>Stage 1:</a:t>
            </a:r>
            <a:br>
              <a:rPr lang="en" dirty="0"/>
            </a:br>
            <a:r>
              <a:rPr lang="en" dirty="0"/>
              <a:t>Results: Sharpe Ratio, CAGR, Historical Volatility</a:t>
            </a:r>
            <a:endParaRPr lang="en-US" dirty="0"/>
          </a:p>
        </p:txBody>
      </p:sp>
      <p:sp>
        <p:nvSpPr>
          <p:cNvPr id="168" name="Google Shape;168;p30"/>
          <p:cNvSpPr txBox="1">
            <a:spLocks noGrp="1"/>
          </p:cNvSpPr>
          <p:nvPr>
            <p:ph type="title" idx="17"/>
          </p:nvPr>
        </p:nvSpPr>
        <p:spPr>
          <a:xfrm>
            <a:off x="2729241" y="318190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9" name="Google Shape;169;p30"/>
          <p:cNvSpPr txBox="1">
            <a:spLocks noGrp="1"/>
          </p:cNvSpPr>
          <p:nvPr>
            <p:ph type="ctrTitle" idx="18"/>
          </p:nvPr>
        </p:nvSpPr>
        <p:spPr>
          <a:xfrm>
            <a:off x="4817785" y="4229884"/>
            <a:ext cx="1664004" cy="580807"/>
          </a:xfrm>
          <a:prstGeom prst="rect">
            <a:avLst/>
          </a:prstGeom>
        </p:spPr>
        <p:txBody>
          <a:bodyPr spcFirstLastPara="1" wrap="square" lIns="91425" tIns="91425" rIns="91425" bIns="91425" anchor="b" anchorCtr="0">
            <a:noAutofit/>
          </a:bodyPr>
          <a:lstStyle/>
          <a:p>
            <a:r>
              <a:rPr lang="en" dirty="0"/>
              <a:t>Stage 2: </a:t>
            </a:r>
            <a:br>
              <a:rPr lang="en" dirty="0"/>
            </a:br>
            <a:r>
              <a:rPr lang="en" dirty="0"/>
              <a:t>1-Year Forward Predicted Stock Returns Comparisons</a:t>
            </a:r>
            <a:br>
              <a:rPr lang="en" dirty="0"/>
            </a:br>
            <a:endParaRPr lang="en" dirty="0"/>
          </a:p>
        </p:txBody>
      </p:sp>
      <p:sp>
        <p:nvSpPr>
          <p:cNvPr id="171" name="Google Shape;171;p30"/>
          <p:cNvSpPr txBox="1">
            <a:spLocks noGrp="1"/>
          </p:cNvSpPr>
          <p:nvPr>
            <p:ph type="title" idx="20"/>
          </p:nvPr>
        </p:nvSpPr>
        <p:spPr>
          <a:xfrm>
            <a:off x="4820074" y="3187728"/>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 name="Google Shape;171;p30">
            <a:extLst>
              <a:ext uri="{FF2B5EF4-FFF2-40B4-BE49-F238E27FC236}">
                <a16:creationId xmlns:a16="http://schemas.microsoft.com/office/drawing/2014/main" id="{978809F0-49AD-3654-0F56-1A82F6CAFB66}"/>
              </a:ext>
            </a:extLst>
          </p:cNvPr>
          <p:cNvSpPr txBox="1">
            <a:spLocks/>
          </p:cNvSpPr>
          <p:nvPr/>
        </p:nvSpPr>
        <p:spPr>
          <a:xfrm>
            <a:off x="6861432" y="3182916"/>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a:t>07</a:t>
            </a:r>
          </a:p>
        </p:txBody>
      </p:sp>
      <p:sp>
        <p:nvSpPr>
          <p:cNvPr id="5" name="Google Shape;169;p30">
            <a:extLst>
              <a:ext uri="{FF2B5EF4-FFF2-40B4-BE49-F238E27FC236}">
                <a16:creationId xmlns:a16="http://schemas.microsoft.com/office/drawing/2014/main" id="{77AA2AE5-43E1-7C1A-1AE7-6DD069346AA6}"/>
              </a:ext>
            </a:extLst>
          </p:cNvPr>
          <p:cNvSpPr txBox="1">
            <a:spLocks/>
          </p:cNvSpPr>
          <p:nvPr/>
        </p:nvSpPr>
        <p:spPr>
          <a:xfrm>
            <a:off x="6861432" y="3489224"/>
            <a:ext cx="1584251" cy="5747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9pPr>
          </a:lstStyle>
          <a:p>
            <a:r>
              <a:rPr lang="en" dirty="0"/>
              <a:t>Appendix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1" y="0"/>
            <a:ext cx="9288572"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723600" y="470625"/>
            <a:ext cx="1809327" cy="946200"/>
          </a:xfrm>
        </p:spPr>
        <p:txBody>
          <a:bodyPr/>
          <a:lstStyle/>
          <a:p>
            <a:r>
              <a:rPr lang="en-US">
                <a:solidFill>
                  <a:schemeClr val="bg1"/>
                </a:solidFill>
              </a:rPr>
              <a:t>Results for</a:t>
            </a:r>
            <a:br>
              <a:rPr lang="en-US">
                <a:solidFill>
                  <a:schemeClr val="bg1"/>
                </a:solidFill>
              </a:rPr>
            </a:br>
            <a:r>
              <a:rPr lang="en-US">
                <a:solidFill>
                  <a:schemeClr val="bg1"/>
                </a:solidFill>
              </a:rPr>
              <a:t>ARIMA Models</a:t>
            </a:r>
          </a:p>
        </p:txBody>
      </p:sp>
      <p:sp>
        <p:nvSpPr>
          <p:cNvPr id="6" name="Title 1">
            <a:extLst>
              <a:ext uri="{FF2B5EF4-FFF2-40B4-BE49-F238E27FC236}">
                <a16:creationId xmlns:a16="http://schemas.microsoft.com/office/drawing/2014/main" id="{8BF60742-C68D-4A25-5234-A2709720EBCC}"/>
              </a:ext>
            </a:extLst>
          </p:cNvPr>
          <p:cNvSpPr txBox="1">
            <a:spLocks/>
          </p:cNvSpPr>
          <p:nvPr/>
        </p:nvSpPr>
        <p:spPr>
          <a:xfrm>
            <a:off x="723600" y="470625"/>
            <a:ext cx="7777605" cy="4446637"/>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DM Serif Display"/>
              <a:buNone/>
              <a:defRPr sz="18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1800"/>
              <a:buFont typeface="DM Serif Display"/>
              <a:buNone/>
              <a:defRPr sz="18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1800"/>
              <a:buFont typeface="DM Serif Display"/>
              <a:buNone/>
              <a:defRPr sz="18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1800"/>
              <a:buFont typeface="DM Serif Display"/>
              <a:buNone/>
              <a:defRPr sz="18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1800"/>
              <a:buFont typeface="DM Serif Display"/>
              <a:buNone/>
              <a:defRPr sz="18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1800"/>
              <a:buFont typeface="DM Serif Display"/>
              <a:buNone/>
              <a:defRPr sz="18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1800"/>
              <a:buFont typeface="DM Serif Display"/>
              <a:buNone/>
              <a:defRPr sz="18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1800"/>
              <a:buFont typeface="DM Serif Display"/>
              <a:buNone/>
              <a:defRPr sz="18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1800"/>
              <a:buFont typeface="DM Serif Display"/>
              <a:buNone/>
              <a:defRPr sz="1800" b="0" i="0" u="none" strike="noStrike" cap="none">
                <a:solidFill>
                  <a:schemeClr val="dk1"/>
                </a:solidFill>
                <a:latin typeface="DM Serif Display"/>
                <a:ea typeface="DM Serif Display"/>
                <a:cs typeface="DM Serif Display"/>
                <a:sym typeface="DM Serif Display"/>
              </a:defRPr>
            </a:lvl9pPr>
          </a:lstStyle>
          <a:p>
            <a:r>
              <a:rPr lang="en-US">
                <a:solidFill>
                  <a:schemeClr val="accent6">
                    <a:lumMod val="20000"/>
                    <a:lumOff val="80000"/>
                  </a:schemeClr>
                </a:solidFill>
              </a:rPr>
              <a:t>Results for</a:t>
            </a:r>
            <a:br>
              <a:rPr lang="en-US">
                <a:solidFill>
                  <a:schemeClr val="accent6">
                    <a:lumMod val="20000"/>
                    <a:lumOff val="80000"/>
                  </a:schemeClr>
                </a:solidFill>
              </a:rPr>
            </a:br>
            <a:r>
              <a:rPr lang="en-US">
                <a:solidFill>
                  <a:schemeClr val="accent6">
                    <a:lumMod val="20000"/>
                    <a:lumOff val="80000"/>
                  </a:schemeClr>
                </a:solidFill>
              </a:rPr>
              <a:t>ARIMA Models </a:t>
            </a:r>
          </a:p>
        </p:txBody>
      </p:sp>
      <p:graphicFrame>
        <p:nvGraphicFramePr>
          <p:cNvPr id="8" name="Table 3">
            <a:extLst>
              <a:ext uri="{FF2B5EF4-FFF2-40B4-BE49-F238E27FC236}">
                <a16:creationId xmlns:a16="http://schemas.microsoft.com/office/drawing/2014/main" id="{C22CBC28-E5B4-986D-0180-2A02ADE48F26}"/>
              </a:ext>
            </a:extLst>
          </p:cNvPr>
          <p:cNvGraphicFramePr>
            <a:graphicFrameLocks noGrp="1"/>
          </p:cNvGraphicFramePr>
          <p:nvPr>
            <p:extLst>
              <p:ext uri="{D42A27DB-BD31-4B8C-83A1-F6EECF244321}">
                <p14:modId xmlns:p14="http://schemas.microsoft.com/office/powerpoint/2010/main" val="2968026401"/>
              </p:ext>
            </p:extLst>
          </p:nvPr>
        </p:nvGraphicFramePr>
        <p:xfrm>
          <a:off x="3200140" y="871745"/>
          <a:ext cx="5120635" cy="3855717"/>
        </p:xfrm>
        <a:graphic>
          <a:graphicData uri="http://schemas.openxmlformats.org/drawingml/2006/table">
            <a:tbl>
              <a:tblPr firstRow="1" bandRow="1">
                <a:tableStyleId>{17696CF1-DE64-4F7B-A5C6-2BE3E9CC37E9}</a:tableStyleId>
              </a:tblPr>
              <a:tblGrid>
                <a:gridCol w="1428750">
                  <a:extLst>
                    <a:ext uri="{9D8B030D-6E8A-4147-A177-3AD203B41FA5}">
                      <a16:colId xmlns:a16="http://schemas.microsoft.com/office/drawing/2014/main" val="1345328900"/>
                    </a:ext>
                  </a:extLst>
                </a:gridCol>
                <a:gridCol w="1357312">
                  <a:extLst>
                    <a:ext uri="{9D8B030D-6E8A-4147-A177-3AD203B41FA5}">
                      <a16:colId xmlns:a16="http://schemas.microsoft.com/office/drawing/2014/main" val="515634783"/>
                    </a:ext>
                  </a:extLst>
                </a:gridCol>
                <a:gridCol w="1054415">
                  <a:extLst>
                    <a:ext uri="{9D8B030D-6E8A-4147-A177-3AD203B41FA5}">
                      <a16:colId xmlns:a16="http://schemas.microsoft.com/office/drawing/2014/main" val="2217309468"/>
                    </a:ext>
                  </a:extLst>
                </a:gridCol>
                <a:gridCol w="1280158">
                  <a:extLst>
                    <a:ext uri="{9D8B030D-6E8A-4147-A177-3AD203B41FA5}">
                      <a16:colId xmlns:a16="http://schemas.microsoft.com/office/drawing/2014/main" val="2070385006"/>
                    </a:ext>
                  </a:extLst>
                </a:gridCol>
              </a:tblGrid>
              <a:tr h="370840">
                <a:tc>
                  <a:txBody>
                    <a:bodyPr/>
                    <a:lstStyle/>
                    <a:p>
                      <a:r>
                        <a:rPr lang="en-US">
                          <a:solidFill>
                            <a:schemeClr val="accent6">
                              <a:lumMod val="20000"/>
                              <a:lumOff val="80000"/>
                            </a:schemeClr>
                          </a:solidFill>
                          <a:latin typeface="DM Serif Display"/>
                        </a:rPr>
                        <a:t>Seasonal Models</a:t>
                      </a:r>
                      <a:endParaRPr lang="en-US">
                        <a:solidFill>
                          <a:schemeClr val="accent6">
                            <a:lumMod val="20000"/>
                            <a:lumOff val="80000"/>
                          </a:schemeClr>
                        </a:solidFill>
                      </a:endParaRPr>
                    </a:p>
                  </a:txBody>
                  <a:tcPr/>
                </a:tc>
                <a:tc>
                  <a:txBody>
                    <a:bodyPr/>
                    <a:lstStyle/>
                    <a:p>
                      <a:r>
                        <a:rPr lang="en-US">
                          <a:solidFill>
                            <a:schemeClr val="accent6">
                              <a:lumMod val="20000"/>
                              <a:lumOff val="80000"/>
                            </a:schemeClr>
                          </a:solidFill>
                          <a:latin typeface="DM Serif Display"/>
                        </a:rPr>
                        <a:t>Seasonal Adj</a:t>
                      </a:r>
                    </a:p>
                    <a:p>
                      <a:pPr lvl="0">
                        <a:buNone/>
                      </a:pPr>
                      <a:r>
                        <a:rPr lang="en-US">
                          <a:solidFill>
                            <a:schemeClr val="accent6">
                              <a:lumMod val="20000"/>
                              <a:lumOff val="80000"/>
                            </a:schemeClr>
                          </a:solidFill>
                          <a:latin typeface="DM Serif Display"/>
                        </a:rPr>
                        <a:t>Models</a:t>
                      </a:r>
                    </a:p>
                  </a:txBody>
                  <a:tcPr/>
                </a:tc>
                <a:tc>
                  <a:txBody>
                    <a:bodyPr/>
                    <a:lstStyle/>
                    <a:p>
                      <a:r>
                        <a:rPr lang="en-US">
                          <a:solidFill>
                            <a:schemeClr val="accent6">
                              <a:lumMod val="20000"/>
                              <a:lumOff val="80000"/>
                            </a:schemeClr>
                          </a:solidFill>
                          <a:latin typeface="DM Serif Display"/>
                        </a:rPr>
                        <a:t>RMSE</a:t>
                      </a:r>
                    </a:p>
                  </a:txBody>
                  <a:tcPr/>
                </a:tc>
                <a:tc>
                  <a:txBody>
                    <a:bodyPr/>
                    <a:lstStyle/>
                    <a:p>
                      <a:r>
                        <a:rPr lang="en-US">
                          <a:solidFill>
                            <a:schemeClr val="accent6">
                              <a:lumMod val="20000"/>
                              <a:lumOff val="80000"/>
                            </a:schemeClr>
                          </a:solidFill>
                          <a:latin typeface="DM Serif Display"/>
                        </a:rPr>
                        <a:t>MAPE</a:t>
                      </a:r>
                    </a:p>
                  </a:txBody>
                  <a:tcPr/>
                </a:tc>
                <a:extLst>
                  <a:ext uri="{0D108BD9-81ED-4DB2-BD59-A6C34878D82A}">
                    <a16:rowId xmlns:a16="http://schemas.microsoft.com/office/drawing/2014/main" val="683144291"/>
                  </a:ext>
                </a:extLst>
              </a:tr>
              <a:tr h="370840">
                <a:tc>
                  <a:txBody>
                    <a:bodyPr/>
                    <a:lstStyle/>
                    <a:p>
                      <a:r>
                        <a:rPr lang="en-US">
                          <a:solidFill>
                            <a:schemeClr val="tx1"/>
                          </a:solidFill>
                          <a:latin typeface="DM Serif Display"/>
                        </a:rPr>
                        <a:t>S1</a:t>
                      </a:r>
                    </a:p>
                  </a:txBody>
                  <a:tcPr>
                    <a:solidFill>
                      <a:srgbClr val="FFFF00"/>
                    </a:solidFill>
                  </a:tcPr>
                </a:tc>
                <a:tc>
                  <a:txBody>
                    <a:bodyPr/>
                    <a:lstStyle/>
                    <a:p>
                      <a:r>
                        <a:rPr lang="en-US">
                          <a:solidFill>
                            <a:schemeClr val="tx1"/>
                          </a:solidFill>
                          <a:latin typeface="DM Serif Display"/>
                        </a:rPr>
                        <a:t>SA1</a:t>
                      </a:r>
                    </a:p>
                  </a:txBody>
                  <a:tcPr>
                    <a:solidFill>
                      <a:srgbClr val="FFFF00"/>
                    </a:solidFill>
                  </a:tcPr>
                </a:tc>
                <a:tc>
                  <a:txBody>
                    <a:bodyPr/>
                    <a:lstStyle/>
                    <a:p>
                      <a:r>
                        <a:rPr lang="en-US">
                          <a:solidFill>
                            <a:schemeClr val="tx1"/>
                          </a:solidFill>
                          <a:latin typeface="DM Serif Display"/>
                        </a:rPr>
                        <a:t>132.04</a:t>
                      </a:r>
                    </a:p>
                  </a:txBody>
                  <a:tcPr>
                    <a:solidFill>
                      <a:srgbClr val="FFFF00"/>
                    </a:solidFill>
                  </a:tcPr>
                </a:tc>
                <a:tc>
                  <a:txBody>
                    <a:bodyPr/>
                    <a:lstStyle/>
                    <a:p>
                      <a:r>
                        <a:rPr lang="en-US">
                          <a:solidFill>
                            <a:schemeClr val="tx1"/>
                          </a:solidFill>
                          <a:latin typeface="DM Serif Display"/>
                        </a:rPr>
                        <a:t>32.25</a:t>
                      </a:r>
                    </a:p>
                  </a:txBody>
                  <a:tcPr>
                    <a:solidFill>
                      <a:srgbClr val="FFFF00"/>
                    </a:solidFill>
                  </a:tcPr>
                </a:tc>
                <a:extLst>
                  <a:ext uri="{0D108BD9-81ED-4DB2-BD59-A6C34878D82A}">
                    <a16:rowId xmlns:a16="http://schemas.microsoft.com/office/drawing/2014/main" val="2823543942"/>
                  </a:ext>
                </a:extLst>
              </a:tr>
              <a:tr h="370840">
                <a:tc>
                  <a:txBody>
                    <a:bodyPr/>
                    <a:lstStyle/>
                    <a:p>
                      <a:r>
                        <a:rPr lang="en-US">
                          <a:solidFill>
                            <a:schemeClr val="accent6">
                              <a:lumMod val="20000"/>
                              <a:lumOff val="80000"/>
                            </a:schemeClr>
                          </a:solidFill>
                          <a:latin typeface="DM Serif Display"/>
                        </a:rPr>
                        <a:t>S1</a:t>
                      </a:r>
                    </a:p>
                  </a:txBody>
                  <a:tcPr/>
                </a:tc>
                <a:tc>
                  <a:txBody>
                    <a:bodyPr/>
                    <a:lstStyle/>
                    <a:p>
                      <a:r>
                        <a:rPr lang="en-US">
                          <a:solidFill>
                            <a:schemeClr val="accent6">
                              <a:lumMod val="20000"/>
                              <a:lumOff val="80000"/>
                            </a:schemeClr>
                          </a:solidFill>
                          <a:latin typeface="DM Serif Display"/>
                        </a:rPr>
                        <a:t>SA2</a:t>
                      </a:r>
                    </a:p>
                  </a:txBody>
                  <a:tcPr/>
                </a:tc>
                <a:tc>
                  <a:txBody>
                    <a:bodyPr/>
                    <a:lstStyle/>
                    <a:p>
                      <a:r>
                        <a:rPr lang="en-US">
                          <a:solidFill>
                            <a:schemeClr val="accent6">
                              <a:lumMod val="20000"/>
                              <a:lumOff val="80000"/>
                            </a:schemeClr>
                          </a:solidFill>
                          <a:latin typeface="DM Serif Display"/>
                        </a:rPr>
                        <a:t>155.48</a:t>
                      </a:r>
                    </a:p>
                  </a:txBody>
                  <a:tcPr/>
                </a:tc>
                <a:tc>
                  <a:txBody>
                    <a:bodyPr/>
                    <a:lstStyle/>
                    <a:p>
                      <a:r>
                        <a:rPr lang="en-US">
                          <a:solidFill>
                            <a:schemeClr val="accent6">
                              <a:lumMod val="20000"/>
                              <a:lumOff val="80000"/>
                            </a:schemeClr>
                          </a:solidFill>
                          <a:latin typeface="DM Serif Display"/>
                        </a:rPr>
                        <a:t>42.51</a:t>
                      </a:r>
                    </a:p>
                  </a:txBody>
                  <a:tcPr/>
                </a:tc>
                <a:extLst>
                  <a:ext uri="{0D108BD9-81ED-4DB2-BD59-A6C34878D82A}">
                    <a16:rowId xmlns:a16="http://schemas.microsoft.com/office/drawing/2014/main" val="1293077882"/>
                  </a:ext>
                </a:extLst>
              </a:tr>
              <a:tr h="370839">
                <a:tc>
                  <a:txBody>
                    <a:bodyPr/>
                    <a:lstStyle/>
                    <a:p>
                      <a:pPr lvl="0">
                        <a:buNone/>
                      </a:pPr>
                      <a:r>
                        <a:rPr lang="en-US">
                          <a:solidFill>
                            <a:schemeClr val="accent6">
                              <a:lumMod val="20000"/>
                              <a:lumOff val="80000"/>
                            </a:schemeClr>
                          </a:solidFill>
                          <a:latin typeface="DM Serif Display"/>
                        </a:rPr>
                        <a:t>S1</a:t>
                      </a:r>
                    </a:p>
                  </a:txBody>
                  <a:tcPr/>
                </a:tc>
                <a:tc>
                  <a:txBody>
                    <a:bodyPr/>
                    <a:lstStyle/>
                    <a:p>
                      <a:pPr lvl="0">
                        <a:buNone/>
                      </a:pPr>
                      <a:r>
                        <a:rPr lang="en-US">
                          <a:solidFill>
                            <a:schemeClr val="accent6">
                              <a:lumMod val="20000"/>
                              <a:lumOff val="80000"/>
                            </a:schemeClr>
                          </a:solidFill>
                          <a:latin typeface="DM Serif Display"/>
                        </a:rPr>
                        <a:t>SA3</a:t>
                      </a:r>
                    </a:p>
                  </a:txBody>
                  <a:tcPr/>
                </a:tc>
                <a:tc>
                  <a:txBody>
                    <a:bodyPr/>
                    <a:lstStyle/>
                    <a:p>
                      <a:pPr lvl="0">
                        <a:buNone/>
                      </a:pPr>
                      <a:r>
                        <a:rPr lang="en-US">
                          <a:solidFill>
                            <a:schemeClr val="accent6">
                              <a:lumMod val="20000"/>
                              <a:lumOff val="80000"/>
                            </a:schemeClr>
                          </a:solidFill>
                          <a:latin typeface="DM Serif Display"/>
                        </a:rPr>
                        <a:t>132.73</a:t>
                      </a:r>
                    </a:p>
                  </a:txBody>
                  <a:tcPr/>
                </a:tc>
                <a:tc>
                  <a:txBody>
                    <a:bodyPr/>
                    <a:lstStyle/>
                    <a:p>
                      <a:pPr lvl="0">
                        <a:buNone/>
                      </a:pPr>
                      <a:r>
                        <a:rPr lang="en-US">
                          <a:solidFill>
                            <a:schemeClr val="accent6">
                              <a:lumMod val="20000"/>
                              <a:lumOff val="80000"/>
                            </a:schemeClr>
                          </a:solidFill>
                          <a:latin typeface="DM Serif Display"/>
                        </a:rPr>
                        <a:t>32.61</a:t>
                      </a:r>
                    </a:p>
                  </a:txBody>
                  <a:tcPr/>
                </a:tc>
                <a:extLst>
                  <a:ext uri="{0D108BD9-81ED-4DB2-BD59-A6C34878D82A}">
                    <a16:rowId xmlns:a16="http://schemas.microsoft.com/office/drawing/2014/main" val="2513557391"/>
                  </a:ext>
                </a:extLst>
              </a:tr>
              <a:tr h="370838">
                <a:tc>
                  <a:txBody>
                    <a:bodyPr/>
                    <a:lstStyle/>
                    <a:p>
                      <a:pPr lvl="0">
                        <a:buNone/>
                      </a:pPr>
                      <a:r>
                        <a:rPr lang="en-US">
                          <a:solidFill>
                            <a:schemeClr val="accent6">
                              <a:lumMod val="20000"/>
                              <a:lumOff val="80000"/>
                            </a:schemeClr>
                          </a:solidFill>
                          <a:latin typeface="DM Serif Display"/>
                        </a:rPr>
                        <a:t>S1</a:t>
                      </a:r>
                    </a:p>
                  </a:txBody>
                  <a:tcPr/>
                </a:tc>
                <a:tc>
                  <a:txBody>
                    <a:bodyPr/>
                    <a:lstStyle/>
                    <a:p>
                      <a:pPr lvl="0">
                        <a:buNone/>
                      </a:pPr>
                      <a:r>
                        <a:rPr lang="en-US">
                          <a:solidFill>
                            <a:schemeClr val="accent6">
                              <a:lumMod val="20000"/>
                              <a:lumOff val="80000"/>
                            </a:schemeClr>
                          </a:solidFill>
                          <a:latin typeface="DM Serif Display"/>
                        </a:rPr>
                        <a:t>SA Auto</a:t>
                      </a:r>
                    </a:p>
                  </a:txBody>
                  <a:tcPr/>
                </a:tc>
                <a:tc>
                  <a:txBody>
                    <a:bodyPr/>
                    <a:lstStyle/>
                    <a:p>
                      <a:pPr lvl="0">
                        <a:buNone/>
                      </a:pPr>
                      <a:r>
                        <a:rPr lang="en-US">
                          <a:solidFill>
                            <a:schemeClr val="accent6">
                              <a:lumMod val="20000"/>
                              <a:lumOff val="80000"/>
                            </a:schemeClr>
                          </a:solidFill>
                          <a:latin typeface="DM Serif Display"/>
                        </a:rPr>
                        <a:t>282.99</a:t>
                      </a:r>
                    </a:p>
                  </a:txBody>
                  <a:tcPr/>
                </a:tc>
                <a:tc>
                  <a:txBody>
                    <a:bodyPr/>
                    <a:lstStyle/>
                    <a:p>
                      <a:pPr lvl="0">
                        <a:buNone/>
                      </a:pPr>
                      <a:r>
                        <a:rPr lang="en-US">
                          <a:solidFill>
                            <a:schemeClr val="accent6">
                              <a:lumMod val="20000"/>
                              <a:lumOff val="80000"/>
                            </a:schemeClr>
                          </a:solidFill>
                          <a:latin typeface="DM Serif Display"/>
                        </a:rPr>
                        <a:t>77.51</a:t>
                      </a:r>
                    </a:p>
                  </a:txBody>
                  <a:tcPr/>
                </a:tc>
                <a:extLst>
                  <a:ext uri="{0D108BD9-81ED-4DB2-BD59-A6C34878D82A}">
                    <a16:rowId xmlns:a16="http://schemas.microsoft.com/office/drawing/2014/main" val="2357991798"/>
                  </a:ext>
                </a:extLst>
              </a:tr>
              <a:tr h="370840">
                <a:tc>
                  <a:txBody>
                    <a:bodyPr/>
                    <a:lstStyle/>
                    <a:p>
                      <a:r>
                        <a:rPr lang="en-US">
                          <a:solidFill>
                            <a:schemeClr val="accent6">
                              <a:lumMod val="20000"/>
                              <a:lumOff val="80000"/>
                            </a:schemeClr>
                          </a:solidFill>
                          <a:latin typeface="DM Serif Display"/>
                        </a:rPr>
                        <a:t>S2</a:t>
                      </a:r>
                    </a:p>
                  </a:txBody>
                  <a:tcPr/>
                </a:tc>
                <a:tc>
                  <a:txBody>
                    <a:bodyPr/>
                    <a:lstStyle/>
                    <a:p>
                      <a:r>
                        <a:rPr lang="en-US">
                          <a:solidFill>
                            <a:schemeClr val="accent6">
                              <a:lumMod val="20000"/>
                              <a:lumOff val="80000"/>
                            </a:schemeClr>
                          </a:solidFill>
                          <a:latin typeface="DM Serif Display"/>
                        </a:rPr>
                        <a:t>SA1</a:t>
                      </a:r>
                    </a:p>
                  </a:txBody>
                  <a:tcPr/>
                </a:tc>
                <a:tc>
                  <a:txBody>
                    <a:bodyPr/>
                    <a:lstStyle/>
                    <a:p>
                      <a:r>
                        <a:rPr lang="en-US">
                          <a:solidFill>
                            <a:schemeClr val="accent6">
                              <a:lumMod val="20000"/>
                              <a:lumOff val="80000"/>
                            </a:schemeClr>
                          </a:solidFill>
                          <a:latin typeface="DM Serif Display"/>
                        </a:rPr>
                        <a:t>132.04</a:t>
                      </a:r>
                    </a:p>
                  </a:txBody>
                  <a:tcPr/>
                </a:tc>
                <a:tc>
                  <a:txBody>
                    <a:bodyPr/>
                    <a:lstStyle/>
                    <a:p>
                      <a:r>
                        <a:rPr lang="en-US">
                          <a:solidFill>
                            <a:schemeClr val="accent6">
                              <a:lumMod val="20000"/>
                              <a:lumOff val="80000"/>
                            </a:schemeClr>
                          </a:solidFill>
                          <a:latin typeface="DM Serif Display"/>
                        </a:rPr>
                        <a:t>32.25</a:t>
                      </a:r>
                    </a:p>
                  </a:txBody>
                  <a:tcPr/>
                </a:tc>
                <a:extLst>
                  <a:ext uri="{0D108BD9-81ED-4DB2-BD59-A6C34878D82A}">
                    <a16:rowId xmlns:a16="http://schemas.microsoft.com/office/drawing/2014/main" val="1716076352"/>
                  </a:ext>
                </a:extLst>
              </a:tr>
              <a:tr h="370840">
                <a:tc>
                  <a:txBody>
                    <a:bodyPr/>
                    <a:lstStyle/>
                    <a:p>
                      <a:r>
                        <a:rPr lang="en-US">
                          <a:solidFill>
                            <a:schemeClr val="accent6">
                              <a:lumMod val="20000"/>
                              <a:lumOff val="80000"/>
                            </a:schemeClr>
                          </a:solidFill>
                          <a:latin typeface="DM Serif Display"/>
                        </a:rPr>
                        <a:t>S2</a:t>
                      </a:r>
                    </a:p>
                  </a:txBody>
                  <a:tcPr/>
                </a:tc>
                <a:tc>
                  <a:txBody>
                    <a:bodyPr/>
                    <a:lstStyle/>
                    <a:p>
                      <a:r>
                        <a:rPr lang="en-US">
                          <a:solidFill>
                            <a:schemeClr val="accent6">
                              <a:lumMod val="20000"/>
                              <a:lumOff val="80000"/>
                            </a:schemeClr>
                          </a:solidFill>
                          <a:latin typeface="DM Serif Display"/>
                        </a:rPr>
                        <a:t>SA2</a:t>
                      </a:r>
                    </a:p>
                  </a:txBody>
                  <a:tcPr/>
                </a:tc>
                <a:tc>
                  <a:txBody>
                    <a:bodyPr/>
                    <a:lstStyle/>
                    <a:p>
                      <a:r>
                        <a:rPr lang="en-US">
                          <a:solidFill>
                            <a:schemeClr val="accent6">
                              <a:lumMod val="20000"/>
                              <a:lumOff val="80000"/>
                            </a:schemeClr>
                          </a:solidFill>
                          <a:latin typeface="DM Serif Display"/>
                        </a:rPr>
                        <a:t>155.48</a:t>
                      </a:r>
                    </a:p>
                  </a:txBody>
                  <a:tcPr/>
                </a:tc>
                <a:tc>
                  <a:txBody>
                    <a:bodyPr/>
                    <a:lstStyle/>
                    <a:p>
                      <a:r>
                        <a:rPr lang="en-US">
                          <a:solidFill>
                            <a:schemeClr val="accent6">
                              <a:lumMod val="20000"/>
                              <a:lumOff val="80000"/>
                            </a:schemeClr>
                          </a:solidFill>
                          <a:latin typeface="DM Serif Display"/>
                        </a:rPr>
                        <a:t>42.51</a:t>
                      </a:r>
                    </a:p>
                  </a:txBody>
                  <a:tcPr/>
                </a:tc>
                <a:extLst>
                  <a:ext uri="{0D108BD9-81ED-4DB2-BD59-A6C34878D82A}">
                    <a16:rowId xmlns:a16="http://schemas.microsoft.com/office/drawing/2014/main" val="932016378"/>
                  </a:ext>
                </a:extLst>
              </a:tr>
              <a:tr h="370840">
                <a:tc>
                  <a:txBody>
                    <a:bodyPr/>
                    <a:lstStyle/>
                    <a:p>
                      <a:r>
                        <a:rPr lang="en-US">
                          <a:solidFill>
                            <a:schemeClr val="accent6">
                              <a:lumMod val="20000"/>
                              <a:lumOff val="80000"/>
                            </a:schemeClr>
                          </a:solidFill>
                          <a:latin typeface="DM Serif Display"/>
                        </a:rPr>
                        <a:t>S2</a:t>
                      </a:r>
                    </a:p>
                  </a:txBody>
                  <a:tcPr/>
                </a:tc>
                <a:tc>
                  <a:txBody>
                    <a:bodyPr/>
                    <a:lstStyle/>
                    <a:p>
                      <a:r>
                        <a:rPr lang="en-US">
                          <a:solidFill>
                            <a:schemeClr val="accent6">
                              <a:lumMod val="20000"/>
                              <a:lumOff val="80000"/>
                            </a:schemeClr>
                          </a:solidFill>
                          <a:latin typeface="DM Serif Display"/>
                        </a:rPr>
                        <a:t>SA3</a:t>
                      </a:r>
                    </a:p>
                  </a:txBody>
                  <a:tcPr/>
                </a:tc>
                <a:tc>
                  <a:txBody>
                    <a:bodyPr/>
                    <a:lstStyle/>
                    <a:p>
                      <a:r>
                        <a:rPr lang="en-US">
                          <a:solidFill>
                            <a:schemeClr val="accent6">
                              <a:lumMod val="20000"/>
                              <a:lumOff val="80000"/>
                            </a:schemeClr>
                          </a:solidFill>
                          <a:latin typeface="DM Serif Display"/>
                        </a:rPr>
                        <a:t>132.73</a:t>
                      </a:r>
                    </a:p>
                  </a:txBody>
                  <a:tcPr/>
                </a:tc>
                <a:tc>
                  <a:txBody>
                    <a:bodyPr/>
                    <a:lstStyle/>
                    <a:p>
                      <a:r>
                        <a:rPr lang="en-US">
                          <a:solidFill>
                            <a:schemeClr val="accent6">
                              <a:lumMod val="20000"/>
                              <a:lumOff val="80000"/>
                            </a:schemeClr>
                          </a:solidFill>
                          <a:latin typeface="DM Serif Display"/>
                        </a:rPr>
                        <a:t>32.61</a:t>
                      </a:r>
                    </a:p>
                  </a:txBody>
                  <a:tcPr/>
                </a:tc>
                <a:extLst>
                  <a:ext uri="{0D108BD9-81ED-4DB2-BD59-A6C34878D82A}">
                    <a16:rowId xmlns:a16="http://schemas.microsoft.com/office/drawing/2014/main" val="765865306"/>
                  </a:ext>
                </a:extLst>
              </a:tr>
              <a:tr h="370840">
                <a:tc>
                  <a:txBody>
                    <a:bodyPr/>
                    <a:lstStyle/>
                    <a:p>
                      <a:r>
                        <a:rPr lang="en-US">
                          <a:solidFill>
                            <a:schemeClr val="accent6">
                              <a:lumMod val="20000"/>
                              <a:lumOff val="80000"/>
                            </a:schemeClr>
                          </a:solidFill>
                          <a:latin typeface="DM Serif Display"/>
                        </a:rPr>
                        <a:t>S2</a:t>
                      </a:r>
                    </a:p>
                  </a:txBody>
                  <a:tcPr/>
                </a:tc>
                <a:tc>
                  <a:txBody>
                    <a:bodyPr/>
                    <a:lstStyle/>
                    <a:p>
                      <a:r>
                        <a:rPr lang="en-US">
                          <a:solidFill>
                            <a:schemeClr val="accent6">
                              <a:lumMod val="20000"/>
                              <a:lumOff val="80000"/>
                            </a:schemeClr>
                          </a:solidFill>
                          <a:latin typeface="DM Serif Display"/>
                        </a:rPr>
                        <a:t>SA Auto</a:t>
                      </a:r>
                    </a:p>
                  </a:txBody>
                  <a:tcPr/>
                </a:tc>
                <a:tc>
                  <a:txBody>
                    <a:bodyPr/>
                    <a:lstStyle/>
                    <a:p>
                      <a:r>
                        <a:rPr lang="en-US">
                          <a:solidFill>
                            <a:schemeClr val="accent6">
                              <a:lumMod val="20000"/>
                              <a:lumOff val="80000"/>
                            </a:schemeClr>
                          </a:solidFill>
                          <a:latin typeface="DM Serif Display"/>
                        </a:rPr>
                        <a:t>282.99</a:t>
                      </a:r>
                    </a:p>
                  </a:txBody>
                  <a:tcPr/>
                </a:tc>
                <a:tc>
                  <a:txBody>
                    <a:bodyPr/>
                    <a:lstStyle/>
                    <a:p>
                      <a:r>
                        <a:rPr lang="en-US">
                          <a:solidFill>
                            <a:schemeClr val="accent6">
                              <a:lumMod val="20000"/>
                              <a:lumOff val="80000"/>
                            </a:schemeClr>
                          </a:solidFill>
                          <a:latin typeface="DM Serif Display"/>
                        </a:rPr>
                        <a:t>77.51</a:t>
                      </a:r>
                    </a:p>
                  </a:txBody>
                  <a:tcPr/>
                </a:tc>
                <a:extLst>
                  <a:ext uri="{0D108BD9-81ED-4DB2-BD59-A6C34878D82A}">
                    <a16:rowId xmlns:a16="http://schemas.microsoft.com/office/drawing/2014/main" val="3829376144"/>
                  </a:ext>
                </a:extLst>
              </a:tr>
              <a:tr h="370840">
                <a:tc>
                  <a:txBody>
                    <a:bodyPr/>
                    <a:lstStyle/>
                    <a:p>
                      <a:r>
                        <a:rPr lang="en-US">
                          <a:solidFill>
                            <a:schemeClr val="accent6">
                              <a:lumMod val="20000"/>
                              <a:lumOff val="80000"/>
                            </a:schemeClr>
                          </a:solidFill>
                          <a:latin typeface="DM Serif Display"/>
                        </a:rPr>
                        <a:t>S3</a:t>
                      </a:r>
                    </a:p>
                  </a:txBody>
                  <a:tcPr/>
                </a:tc>
                <a:tc>
                  <a:txBody>
                    <a:bodyPr/>
                    <a:lstStyle/>
                    <a:p>
                      <a:r>
                        <a:rPr lang="en-US">
                          <a:solidFill>
                            <a:schemeClr val="accent6">
                              <a:lumMod val="20000"/>
                              <a:lumOff val="80000"/>
                            </a:schemeClr>
                          </a:solidFill>
                          <a:latin typeface="DM Serif Display"/>
                        </a:rPr>
                        <a:t>SA1</a:t>
                      </a:r>
                    </a:p>
                  </a:txBody>
                  <a:tcPr/>
                </a:tc>
                <a:tc>
                  <a:txBody>
                    <a:bodyPr/>
                    <a:lstStyle/>
                    <a:p>
                      <a:r>
                        <a:rPr lang="en-US">
                          <a:solidFill>
                            <a:schemeClr val="accent6">
                              <a:lumMod val="20000"/>
                              <a:lumOff val="80000"/>
                            </a:schemeClr>
                          </a:solidFill>
                          <a:latin typeface="DM Serif Display"/>
                        </a:rPr>
                        <a:t>282.99</a:t>
                      </a:r>
                    </a:p>
                  </a:txBody>
                  <a:tcPr/>
                </a:tc>
                <a:tc>
                  <a:txBody>
                    <a:bodyPr/>
                    <a:lstStyle/>
                    <a:p>
                      <a:r>
                        <a:rPr lang="en-US">
                          <a:solidFill>
                            <a:schemeClr val="accent6">
                              <a:lumMod val="20000"/>
                              <a:lumOff val="80000"/>
                            </a:schemeClr>
                          </a:solidFill>
                          <a:latin typeface="DM Serif Display"/>
                        </a:rPr>
                        <a:t>77.51</a:t>
                      </a:r>
                    </a:p>
                  </a:txBody>
                  <a:tcPr/>
                </a:tc>
                <a:extLst>
                  <a:ext uri="{0D108BD9-81ED-4DB2-BD59-A6C34878D82A}">
                    <a16:rowId xmlns:a16="http://schemas.microsoft.com/office/drawing/2014/main" val="3653481988"/>
                  </a:ext>
                </a:extLst>
              </a:tr>
            </a:tbl>
          </a:graphicData>
        </a:graphic>
      </p:graphicFrame>
      <p:sp>
        <p:nvSpPr>
          <p:cNvPr id="10" name="TextBox 9">
            <a:extLst>
              <a:ext uri="{FF2B5EF4-FFF2-40B4-BE49-F238E27FC236}">
                <a16:creationId xmlns:a16="http://schemas.microsoft.com/office/drawing/2014/main" id="{6E399B1D-2428-D4A6-174F-6BCA4A63BC84}"/>
              </a:ext>
            </a:extLst>
          </p:cNvPr>
          <p:cNvSpPr txBox="1"/>
          <p:nvPr/>
        </p:nvSpPr>
        <p:spPr>
          <a:xfrm>
            <a:off x="982834" y="2326041"/>
            <a:ext cx="373373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bg1"/>
                </a:solidFill>
                <a:latin typeface="DM Serif Display"/>
              </a:rPr>
              <a:t>Seasonal: (0,0,0)(1,1,0)</a:t>
            </a:r>
            <a:endParaRPr lang="en-US">
              <a:solidFill>
                <a:schemeClr val="bg1"/>
              </a:solidFill>
              <a:latin typeface="DM Serif Display"/>
            </a:endParaRPr>
          </a:p>
          <a:p>
            <a:endParaRPr lang="en-GB">
              <a:solidFill>
                <a:schemeClr val="bg1"/>
              </a:solidFill>
              <a:latin typeface="DM Serif Display"/>
            </a:endParaRPr>
          </a:p>
          <a:p>
            <a:r>
              <a:rPr lang="en-GB" err="1">
                <a:solidFill>
                  <a:schemeClr val="bg1"/>
                </a:solidFill>
                <a:latin typeface="DM Serif Display"/>
              </a:rPr>
              <a:t>Seasadj</a:t>
            </a:r>
            <a:r>
              <a:rPr lang="en-GB">
                <a:solidFill>
                  <a:schemeClr val="bg1"/>
                </a:solidFill>
                <a:latin typeface="DM Serif Display"/>
              </a:rPr>
              <a:t>: (0,1,3)(0,0,2)</a:t>
            </a:r>
          </a:p>
        </p:txBody>
      </p:sp>
    </p:spTree>
    <p:extLst>
      <p:ext uri="{BB962C8B-B14F-4D97-AF65-F5344CB8AC3E}">
        <p14:creationId xmlns:p14="http://schemas.microsoft.com/office/powerpoint/2010/main" val="1930778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6"/>
          <p:cNvPicPr preferRelativeResize="0"/>
          <p:nvPr/>
        </p:nvPicPr>
        <p:blipFill rotWithShape="1">
          <a:blip r:embed="rId3">
            <a:alphaModFix/>
          </a:blip>
          <a:srcRect t="5979"/>
          <a:stretch/>
        </p:blipFill>
        <p:spPr>
          <a:xfrm>
            <a:off x="916013" y="666814"/>
            <a:ext cx="7311975" cy="3868900"/>
          </a:xfrm>
          <a:prstGeom prst="rect">
            <a:avLst/>
          </a:prstGeom>
          <a:noFill/>
          <a:ln>
            <a:noFill/>
          </a:ln>
        </p:spPr>
      </p:pic>
      <p:grpSp>
        <p:nvGrpSpPr>
          <p:cNvPr id="739" name="Google Shape;739;p56"/>
          <p:cNvGrpSpPr/>
          <p:nvPr/>
        </p:nvGrpSpPr>
        <p:grpSpPr>
          <a:xfrm>
            <a:off x="3538720" y="1621374"/>
            <a:ext cx="2066591" cy="2066235"/>
            <a:chOff x="2974000" y="1609100"/>
            <a:chExt cx="2864694" cy="2864200"/>
          </a:xfrm>
        </p:grpSpPr>
        <p:sp>
          <p:nvSpPr>
            <p:cNvPr id="740" name="Google Shape;740;p56"/>
            <p:cNvSpPr/>
            <p:nvPr/>
          </p:nvSpPr>
          <p:spPr>
            <a:xfrm>
              <a:off x="2974000" y="1609100"/>
              <a:ext cx="1384955" cy="1384521"/>
            </a:xfrm>
            <a:custGeom>
              <a:avLst/>
              <a:gdLst/>
              <a:ahLst/>
              <a:cxnLst/>
              <a:rect l="l" t="t" r="r" b="b"/>
              <a:pathLst>
                <a:path w="25535" h="25527" extrusionOk="0">
                  <a:moveTo>
                    <a:pt x="1" y="1"/>
                  </a:moveTo>
                  <a:lnTo>
                    <a:pt x="1" y="25526"/>
                  </a:lnTo>
                  <a:lnTo>
                    <a:pt x="2750" y="25526"/>
                  </a:lnTo>
                  <a:lnTo>
                    <a:pt x="2750" y="2741"/>
                  </a:lnTo>
                  <a:lnTo>
                    <a:pt x="25535" y="2741"/>
                  </a:lnTo>
                  <a:lnTo>
                    <a:pt x="255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6"/>
            <p:cNvSpPr/>
            <p:nvPr/>
          </p:nvSpPr>
          <p:spPr>
            <a:xfrm>
              <a:off x="2974000" y="3088834"/>
              <a:ext cx="1384955" cy="1384466"/>
            </a:xfrm>
            <a:custGeom>
              <a:avLst/>
              <a:gdLst/>
              <a:ahLst/>
              <a:cxnLst/>
              <a:rect l="l" t="t" r="r" b="b"/>
              <a:pathLst>
                <a:path w="25535" h="25526" extrusionOk="0">
                  <a:moveTo>
                    <a:pt x="1" y="1"/>
                  </a:moveTo>
                  <a:lnTo>
                    <a:pt x="1" y="25526"/>
                  </a:lnTo>
                  <a:lnTo>
                    <a:pt x="25535" y="25526"/>
                  </a:lnTo>
                  <a:lnTo>
                    <a:pt x="25535" y="22785"/>
                  </a:lnTo>
                  <a:lnTo>
                    <a:pt x="2750" y="22785"/>
                  </a:lnTo>
                  <a:lnTo>
                    <a:pt x="27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6"/>
            <p:cNvSpPr/>
            <p:nvPr/>
          </p:nvSpPr>
          <p:spPr>
            <a:xfrm>
              <a:off x="4454228" y="1609100"/>
              <a:ext cx="1384466" cy="1384521"/>
            </a:xfrm>
            <a:custGeom>
              <a:avLst/>
              <a:gdLst/>
              <a:ahLst/>
              <a:cxnLst/>
              <a:rect l="l" t="t" r="r" b="b"/>
              <a:pathLst>
                <a:path w="25526" h="25527" extrusionOk="0">
                  <a:moveTo>
                    <a:pt x="0" y="1"/>
                  </a:moveTo>
                  <a:lnTo>
                    <a:pt x="0" y="2741"/>
                  </a:lnTo>
                  <a:lnTo>
                    <a:pt x="22776" y="2741"/>
                  </a:lnTo>
                  <a:lnTo>
                    <a:pt x="22776" y="25526"/>
                  </a:lnTo>
                  <a:lnTo>
                    <a:pt x="25525" y="25526"/>
                  </a:lnTo>
                  <a:lnTo>
                    <a:pt x="25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6"/>
            <p:cNvSpPr/>
            <p:nvPr/>
          </p:nvSpPr>
          <p:spPr>
            <a:xfrm>
              <a:off x="4454228" y="3088834"/>
              <a:ext cx="1384466" cy="1384466"/>
            </a:xfrm>
            <a:custGeom>
              <a:avLst/>
              <a:gdLst/>
              <a:ahLst/>
              <a:cxnLst/>
              <a:rect l="l" t="t" r="r" b="b"/>
              <a:pathLst>
                <a:path w="25526" h="25526" extrusionOk="0">
                  <a:moveTo>
                    <a:pt x="22776" y="1"/>
                  </a:moveTo>
                  <a:lnTo>
                    <a:pt x="22776" y="22785"/>
                  </a:lnTo>
                  <a:lnTo>
                    <a:pt x="0" y="22785"/>
                  </a:lnTo>
                  <a:lnTo>
                    <a:pt x="0" y="25526"/>
                  </a:lnTo>
                  <a:lnTo>
                    <a:pt x="25525" y="25526"/>
                  </a:lnTo>
                  <a:lnTo>
                    <a:pt x="255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56"/>
          <p:cNvSpPr txBox="1">
            <a:spLocks noGrp="1"/>
          </p:cNvSpPr>
          <p:nvPr>
            <p:ph type="subTitle" idx="4294967295"/>
          </p:nvPr>
        </p:nvSpPr>
        <p:spPr>
          <a:xfrm>
            <a:off x="1078391" y="927660"/>
            <a:ext cx="1961540" cy="584788"/>
          </a:xfrm>
          <a:prstGeom prst="rect">
            <a:avLst/>
          </a:prstGeom>
        </p:spPr>
        <p:txBody>
          <a:bodyPr spcFirstLastPara="1" wrap="square" lIns="91425" tIns="91425" rIns="91425" bIns="91425" anchor="t" anchorCtr="0">
            <a:noAutofit/>
          </a:bodyPr>
          <a:lstStyle/>
          <a:p>
            <a:pPr algn="r">
              <a:lnSpc>
                <a:spcPct val="114999"/>
              </a:lnSpc>
              <a:buNone/>
            </a:pPr>
            <a:r>
              <a:rPr lang="en" sz="1650">
                <a:solidFill>
                  <a:schemeClr val="lt1"/>
                </a:solidFill>
                <a:latin typeface="DM Serif Display"/>
                <a:sym typeface="DM Serif Display"/>
              </a:rPr>
              <a:t>Motivation</a:t>
            </a:r>
            <a:endParaRPr lang="en" sz="1650">
              <a:solidFill>
                <a:schemeClr val="lt1"/>
              </a:solidFill>
              <a:latin typeface="DM Serif Display"/>
            </a:endParaRPr>
          </a:p>
          <a:p>
            <a:pPr algn="r">
              <a:lnSpc>
                <a:spcPct val="114999"/>
              </a:lnSpc>
              <a:buNone/>
            </a:pPr>
            <a:endParaRPr lang="en" sz="1650">
              <a:solidFill>
                <a:schemeClr val="lt1"/>
              </a:solidFill>
              <a:latin typeface="DM Serif Display"/>
            </a:endParaRPr>
          </a:p>
          <a:p>
            <a:pPr algn="r">
              <a:lnSpc>
                <a:spcPct val="114999"/>
              </a:lnSpc>
              <a:buNone/>
            </a:pPr>
            <a:r>
              <a:rPr lang="en" sz="1000">
                <a:solidFill>
                  <a:schemeClr val="bg1"/>
                </a:solidFill>
              </a:rPr>
              <a:t>TS information in OLS residuals</a:t>
            </a:r>
          </a:p>
          <a:p>
            <a:pPr algn="r">
              <a:lnSpc>
                <a:spcPct val="114999"/>
              </a:lnSpc>
              <a:buNone/>
            </a:pPr>
            <a:endParaRPr lang="en" sz="1000">
              <a:solidFill>
                <a:schemeClr val="bg1"/>
              </a:solidFill>
            </a:endParaRPr>
          </a:p>
          <a:p>
            <a:pPr algn="r">
              <a:lnSpc>
                <a:spcPct val="114999"/>
              </a:lnSpc>
              <a:buNone/>
            </a:pPr>
            <a:r>
              <a:rPr lang="en" sz="1000">
                <a:solidFill>
                  <a:schemeClr val="bg1"/>
                </a:solidFill>
              </a:rPr>
              <a:t>Other valuable factors impacting NFLX</a:t>
            </a:r>
          </a:p>
        </p:txBody>
      </p:sp>
      <p:sp>
        <p:nvSpPr>
          <p:cNvPr id="745" name="Google Shape;745;p56"/>
          <p:cNvSpPr txBox="1">
            <a:spLocks noGrp="1"/>
          </p:cNvSpPr>
          <p:nvPr>
            <p:ph type="subTitle" idx="4294967295"/>
          </p:nvPr>
        </p:nvSpPr>
        <p:spPr>
          <a:xfrm>
            <a:off x="1089793" y="2686302"/>
            <a:ext cx="1945305" cy="568553"/>
          </a:xfrm>
          <a:prstGeom prst="rect">
            <a:avLst/>
          </a:prstGeom>
        </p:spPr>
        <p:txBody>
          <a:bodyPr spcFirstLastPara="1" wrap="square" lIns="91425" tIns="91425" rIns="91425" bIns="91425" anchor="t" anchorCtr="0">
            <a:noAutofit/>
          </a:bodyPr>
          <a:lstStyle/>
          <a:p>
            <a:pPr marL="0" indent="0" algn="r">
              <a:lnSpc>
                <a:spcPct val="100000"/>
              </a:lnSpc>
              <a:buNone/>
            </a:pPr>
            <a:r>
              <a:rPr lang="en" sz="1650">
                <a:solidFill>
                  <a:schemeClr val="lt1"/>
                </a:solidFill>
                <a:latin typeface="DM Serif Display"/>
                <a:ea typeface="DM Serif Display"/>
                <a:cs typeface="DM Serif Display"/>
              </a:rPr>
              <a:t>Variables</a:t>
            </a:r>
            <a:endParaRPr lang="en-US">
              <a:solidFill>
                <a:schemeClr val="lt1"/>
              </a:solidFill>
            </a:endParaRPr>
          </a:p>
          <a:p>
            <a:pPr marL="0" lvl="0" indent="0" algn="r" rtl="0">
              <a:lnSpc>
                <a:spcPct val="100000"/>
              </a:lnSpc>
              <a:spcBef>
                <a:spcPts val="0"/>
              </a:spcBef>
              <a:buNone/>
            </a:pPr>
            <a:endParaRPr sz="1000">
              <a:solidFill>
                <a:schemeClr val="lt1"/>
              </a:solidFill>
            </a:endParaRPr>
          </a:p>
          <a:p>
            <a:pPr marL="0" indent="0" algn="r">
              <a:lnSpc>
                <a:spcPct val="100000"/>
              </a:lnSpc>
              <a:buNone/>
            </a:pPr>
            <a:r>
              <a:rPr lang="en" sz="1000">
                <a:solidFill>
                  <a:schemeClr val="lt1"/>
                </a:solidFill>
              </a:rPr>
              <a:t>Independent: EV-to-sales / sales growth / EP ratio / ROCE</a:t>
            </a:r>
            <a:endParaRPr lang="en-US">
              <a:solidFill>
                <a:schemeClr val="lt1"/>
              </a:solidFill>
            </a:endParaRPr>
          </a:p>
          <a:p>
            <a:pPr marL="0" indent="0" algn="r">
              <a:lnSpc>
                <a:spcPct val="100000"/>
              </a:lnSpc>
              <a:buNone/>
            </a:pPr>
            <a:endParaRPr lang="en" sz="1000">
              <a:solidFill>
                <a:schemeClr val="lt1"/>
              </a:solidFill>
            </a:endParaRPr>
          </a:p>
          <a:p>
            <a:pPr marL="0" indent="0" algn="r">
              <a:lnSpc>
                <a:spcPct val="100000"/>
              </a:lnSpc>
              <a:buNone/>
            </a:pPr>
            <a:r>
              <a:rPr lang="en" sz="1000">
                <a:solidFill>
                  <a:schemeClr val="lt1"/>
                </a:solidFill>
              </a:rPr>
              <a:t>Dependent: log-returns of NFLX</a:t>
            </a:r>
          </a:p>
          <a:p>
            <a:pPr marL="0" indent="0" algn="r">
              <a:lnSpc>
                <a:spcPct val="100000"/>
              </a:lnSpc>
              <a:spcAft>
                <a:spcPts val="1600"/>
              </a:spcAft>
              <a:buNone/>
            </a:pPr>
            <a:endParaRPr lang="en">
              <a:solidFill>
                <a:schemeClr val="lt1"/>
              </a:solidFill>
            </a:endParaRPr>
          </a:p>
          <a:p>
            <a:pPr marL="0" indent="0" algn="r">
              <a:lnSpc>
                <a:spcPct val="100000"/>
              </a:lnSpc>
              <a:spcAft>
                <a:spcPts val="1600"/>
              </a:spcAft>
              <a:buNone/>
            </a:pPr>
            <a:endParaRPr lang="en" sz="1000">
              <a:solidFill>
                <a:schemeClr val="lt1"/>
              </a:solidFill>
            </a:endParaRPr>
          </a:p>
          <a:p>
            <a:pPr marL="0" indent="0" algn="r">
              <a:lnSpc>
                <a:spcPct val="100000"/>
              </a:lnSpc>
              <a:spcAft>
                <a:spcPts val="1600"/>
              </a:spcAft>
              <a:buNone/>
            </a:pPr>
            <a:endParaRPr lang="en" sz="1000">
              <a:solidFill>
                <a:schemeClr val="lt1"/>
              </a:solidFill>
            </a:endParaRPr>
          </a:p>
        </p:txBody>
      </p:sp>
      <p:sp>
        <p:nvSpPr>
          <p:cNvPr id="746" name="Google Shape;746;p56"/>
          <p:cNvSpPr txBox="1">
            <a:spLocks noGrp="1"/>
          </p:cNvSpPr>
          <p:nvPr>
            <p:ph type="subTitle" idx="4294967295"/>
          </p:nvPr>
        </p:nvSpPr>
        <p:spPr>
          <a:xfrm>
            <a:off x="6085263" y="1116605"/>
            <a:ext cx="1380300" cy="571800"/>
          </a:xfrm>
          <a:prstGeom prst="rect">
            <a:avLst/>
          </a:prstGeom>
        </p:spPr>
        <p:txBody>
          <a:bodyPr spcFirstLastPara="1" wrap="square" lIns="91425" tIns="91425" rIns="91425" bIns="91425" anchor="t" anchorCtr="0">
            <a:noAutofit/>
          </a:bodyPr>
          <a:lstStyle/>
          <a:p>
            <a:pPr marL="0" indent="0">
              <a:lnSpc>
                <a:spcPct val="100000"/>
              </a:lnSpc>
              <a:buNone/>
            </a:pPr>
            <a:r>
              <a:rPr lang="en" sz="1650">
                <a:solidFill>
                  <a:schemeClr val="lt1"/>
                </a:solidFill>
                <a:latin typeface="DM Serif Display"/>
                <a:ea typeface="DM Serif Display"/>
                <a:cs typeface="DM Serif Display"/>
                <a:sym typeface="DM Serif Display"/>
              </a:rPr>
              <a:t>Procedure</a:t>
            </a:r>
            <a:endParaRPr lang="en" sz="1650">
              <a:solidFill>
                <a:schemeClr val="lt1"/>
              </a:solidFill>
              <a:latin typeface="DM Serif Display"/>
              <a:ea typeface="DM Serif Display"/>
              <a:cs typeface="DM Serif Display"/>
            </a:endParaRPr>
          </a:p>
          <a:p>
            <a:pPr marL="0" indent="0">
              <a:lnSpc>
                <a:spcPct val="100000"/>
              </a:lnSpc>
              <a:buNone/>
            </a:pPr>
            <a:endParaRPr lang="en" sz="1650">
              <a:solidFill>
                <a:schemeClr val="lt1"/>
              </a:solidFill>
              <a:latin typeface="DM Serif Display"/>
            </a:endParaRPr>
          </a:p>
          <a:p>
            <a:pPr marL="0" indent="0">
              <a:lnSpc>
                <a:spcPct val="100000"/>
              </a:lnSpc>
              <a:spcAft>
                <a:spcPts val="1600"/>
              </a:spcAft>
              <a:buNone/>
            </a:pPr>
            <a:r>
              <a:rPr lang="en" sz="1000">
                <a:solidFill>
                  <a:schemeClr val="lt1"/>
                </a:solidFill>
              </a:rPr>
              <a:t>Ensure stationarity of all variables prior to model building</a:t>
            </a:r>
          </a:p>
        </p:txBody>
      </p:sp>
      <p:sp>
        <p:nvSpPr>
          <p:cNvPr id="747" name="Google Shape;747;p56"/>
          <p:cNvSpPr txBox="1">
            <a:spLocks noGrp="1"/>
          </p:cNvSpPr>
          <p:nvPr>
            <p:ph type="subTitle" idx="4294967295"/>
          </p:nvPr>
        </p:nvSpPr>
        <p:spPr>
          <a:xfrm>
            <a:off x="6084027" y="2601318"/>
            <a:ext cx="1549152" cy="571800"/>
          </a:xfrm>
          <a:prstGeom prst="rect">
            <a:avLst/>
          </a:prstGeom>
        </p:spPr>
        <p:txBody>
          <a:bodyPr spcFirstLastPara="1" wrap="square" lIns="91425" tIns="91425" rIns="91425" bIns="91425" anchor="t" anchorCtr="0">
            <a:noAutofit/>
          </a:bodyPr>
          <a:lstStyle/>
          <a:p>
            <a:pPr marL="0" indent="0">
              <a:lnSpc>
                <a:spcPct val="100000"/>
              </a:lnSpc>
              <a:buNone/>
            </a:pPr>
            <a:r>
              <a:rPr lang="en" sz="1650">
                <a:solidFill>
                  <a:schemeClr val="lt1"/>
                </a:solidFill>
                <a:latin typeface="DM Serif Display"/>
              </a:rPr>
              <a:t>Model order</a:t>
            </a:r>
          </a:p>
          <a:p>
            <a:pPr marL="0" indent="0">
              <a:lnSpc>
                <a:spcPct val="100000"/>
              </a:lnSpc>
              <a:buNone/>
            </a:pPr>
            <a:endParaRPr lang="en" sz="1650">
              <a:solidFill>
                <a:schemeClr val="lt1"/>
              </a:solidFill>
              <a:latin typeface="DM Serif Display"/>
            </a:endParaRPr>
          </a:p>
          <a:p>
            <a:pPr marL="0" indent="0">
              <a:lnSpc>
                <a:spcPct val="100000"/>
              </a:lnSpc>
              <a:spcAft>
                <a:spcPts val="1600"/>
              </a:spcAft>
              <a:buNone/>
            </a:pPr>
            <a:r>
              <a:rPr lang="en" sz="1000">
                <a:solidFill>
                  <a:schemeClr val="lt1"/>
                </a:solidFill>
              </a:rPr>
              <a:t>ARIMA order on OLS residuals</a:t>
            </a:r>
          </a:p>
        </p:txBody>
      </p:sp>
      <p:sp>
        <p:nvSpPr>
          <p:cNvPr id="2" name="TextBox 1">
            <a:extLst>
              <a:ext uri="{FF2B5EF4-FFF2-40B4-BE49-F238E27FC236}">
                <a16:creationId xmlns:a16="http://schemas.microsoft.com/office/drawing/2014/main" id="{57E544EB-EE25-F712-86D3-6FC85CDA2903}"/>
              </a:ext>
            </a:extLst>
          </p:cNvPr>
          <p:cNvSpPr txBox="1"/>
          <p:nvPr/>
        </p:nvSpPr>
        <p:spPr>
          <a:xfrm>
            <a:off x="3570088" y="2453580"/>
            <a:ext cx="20647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bg1"/>
                </a:solidFill>
                <a:latin typeface="DM Serif Display"/>
              </a:rPr>
              <a:t>ARIMA-X</a:t>
            </a:r>
            <a:r>
              <a:rPr lang="en-US" sz="1600">
                <a:solidFill>
                  <a:schemeClr val="bg1"/>
                </a:solidFill>
                <a:latin typeface="DM Serif Display"/>
              </a:rPr>
              <a:t> </a:t>
            </a:r>
            <a:endParaRPr lang="en-US" sz="1600">
              <a:solidFill>
                <a:schemeClr val="bg1"/>
              </a:solidFill>
            </a:endParaRPr>
          </a:p>
        </p:txBody>
      </p:sp>
    </p:spTree>
    <p:extLst>
      <p:ext uri="{BB962C8B-B14F-4D97-AF65-F5344CB8AC3E}">
        <p14:creationId xmlns:p14="http://schemas.microsoft.com/office/powerpoint/2010/main" val="1656823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ctrTitle" idx="4"/>
          </p:nvPr>
        </p:nvSpPr>
        <p:spPr>
          <a:xfrm>
            <a:off x="723600" y="470625"/>
            <a:ext cx="2593200" cy="946200"/>
          </a:xfrm>
          <a:prstGeom prst="rect">
            <a:avLst/>
          </a:prstGeom>
        </p:spPr>
        <p:txBody>
          <a:bodyPr spcFirstLastPara="1" wrap="square" lIns="91425" tIns="91425" rIns="91425" bIns="91425" anchor="t" anchorCtr="0">
            <a:noAutofit/>
          </a:bodyPr>
          <a:lstStyle/>
          <a:p>
            <a:r>
              <a:rPr lang="en"/>
              <a:t>ARIMA-X</a:t>
            </a:r>
            <a:br>
              <a:rPr lang="en"/>
            </a:br>
            <a:r>
              <a:rPr lang="en"/>
              <a:t>Procedure</a:t>
            </a:r>
            <a:endParaRPr>
              <a:solidFill>
                <a:schemeClr val="lt1"/>
              </a:solidFill>
            </a:endParaRPr>
          </a:p>
        </p:txBody>
      </p:sp>
      <p:sp>
        <p:nvSpPr>
          <p:cNvPr id="222" name="Google Shape;222;p36"/>
          <p:cNvSpPr txBox="1">
            <a:spLocks noGrp="1"/>
          </p:cNvSpPr>
          <p:nvPr>
            <p:ph type="subTitle" idx="1"/>
          </p:nvPr>
        </p:nvSpPr>
        <p:spPr>
          <a:xfrm>
            <a:off x="4370380" y="634635"/>
            <a:ext cx="1881300" cy="1112400"/>
          </a:xfrm>
          <a:prstGeom prst="rect">
            <a:avLst/>
          </a:prstGeom>
        </p:spPr>
        <p:txBody>
          <a:bodyPr spcFirstLastPara="1" wrap="square" lIns="91425" tIns="91425" rIns="91425" bIns="91425" anchor="t" anchorCtr="0">
            <a:noAutofit/>
          </a:bodyPr>
          <a:lstStyle/>
          <a:p>
            <a:pPr marL="0" indent="0"/>
            <a:r>
              <a:rPr lang="en"/>
              <a:t>Perform OLS on chosen variables and </a:t>
            </a:r>
            <a:r>
              <a:rPr lang="en" b="1"/>
              <a:t>extract the residuals </a:t>
            </a:r>
            <a:r>
              <a:rPr lang="en"/>
              <a:t>for ARIMA fitting</a:t>
            </a:r>
          </a:p>
        </p:txBody>
      </p:sp>
      <p:sp>
        <p:nvSpPr>
          <p:cNvPr id="223" name="Google Shape;223;p36"/>
          <p:cNvSpPr txBox="1">
            <a:spLocks noGrp="1"/>
          </p:cNvSpPr>
          <p:nvPr>
            <p:ph type="subTitle" idx="3"/>
          </p:nvPr>
        </p:nvSpPr>
        <p:spPr>
          <a:xfrm>
            <a:off x="6102418" y="2087182"/>
            <a:ext cx="1881300" cy="1112400"/>
          </a:xfrm>
          <a:prstGeom prst="rect">
            <a:avLst/>
          </a:prstGeom>
        </p:spPr>
        <p:txBody>
          <a:bodyPr spcFirstLastPara="1" wrap="square" lIns="91425" tIns="91425" rIns="91425" bIns="91425" anchor="t" anchorCtr="0">
            <a:noAutofit/>
          </a:bodyPr>
          <a:lstStyle/>
          <a:p>
            <a:pPr marL="0" indent="0"/>
            <a:r>
              <a:rPr lang="en"/>
              <a:t>Fitting ARIMA-X with ARIMA orders and independent variables</a:t>
            </a:r>
          </a:p>
          <a:p>
            <a:pPr marL="0" indent="0"/>
            <a:endParaRPr lang="en"/>
          </a:p>
          <a:p>
            <a:pPr marL="0" indent="0"/>
            <a:r>
              <a:rPr lang="en"/>
              <a:t>Forecast</a:t>
            </a:r>
          </a:p>
          <a:p>
            <a:pPr marL="0" indent="0"/>
            <a:endParaRPr lang="en"/>
          </a:p>
          <a:p>
            <a:pPr marL="0" indent="0"/>
            <a:r>
              <a:rPr lang="en"/>
              <a:t>Use X_{t-1} for forecasting into the future</a:t>
            </a:r>
          </a:p>
        </p:txBody>
      </p:sp>
      <p:sp>
        <p:nvSpPr>
          <p:cNvPr id="227" name="Google Shape;227;p36"/>
          <p:cNvSpPr txBox="1">
            <a:spLocks noGrp="1"/>
          </p:cNvSpPr>
          <p:nvPr>
            <p:ph type="subTitle" idx="6"/>
          </p:nvPr>
        </p:nvSpPr>
        <p:spPr>
          <a:xfrm>
            <a:off x="1208854" y="2054564"/>
            <a:ext cx="1838967" cy="1112400"/>
          </a:xfrm>
          <a:prstGeom prst="rect">
            <a:avLst/>
          </a:prstGeom>
        </p:spPr>
        <p:txBody>
          <a:bodyPr spcFirstLastPara="1" wrap="square" lIns="91425" tIns="91425" rIns="91425" bIns="91425" anchor="t" anchorCtr="0">
            <a:noAutofit/>
          </a:bodyPr>
          <a:lstStyle/>
          <a:p>
            <a:pPr marL="0" indent="0"/>
            <a:r>
              <a:rPr lang="en" dirty="0"/>
              <a:t>Render all variables stationary to </a:t>
            </a:r>
            <a:r>
              <a:rPr lang="en" b="1" dirty="0"/>
              <a:t>the same integration order</a:t>
            </a:r>
          </a:p>
        </p:txBody>
      </p:sp>
      <p:sp>
        <p:nvSpPr>
          <p:cNvPr id="228" name="Google Shape;228;p36"/>
          <p:cNvSpPr txBox="1">
            <a:spLocks noGrp="1"/>
          </p:cNvSpPr>
          <p:nvPr>
            <p:ph type="subTitle" idx="8"/>
          </p:nvPr>
        </p:nvSpPr>
        <p:spPr>
          <a:xfrm>
            <a:off x="2962058" y="3449659"/>
            <a:ext cx="1881300" cy="1112400"/>
          </a:xfrm>
          <a:prstGeom prst="rect">
            <a:avLst/>
          </a:prstGeom>
        </p:spPr>
        <p:txBody>
          <a:bodyPr spcFirstLastPara="1" wrap="square" lIns="91425" tIns="91425" rIns="91425" bIns="91425" anchor="t" anchorCtr="0">
            <a:noAutofit/>
          </a:bodyPr>
          <a:lstStyle/>
          <a:p>
            <a:pPr marL="0" indent="0"/>
            <a:r>
              <a:rPr lang="en" dirty="0"/>
              <a:t>Perform Box-Cox if need</a:t>
            </a:r>
          </a:p>
          <a:p>
            <a:pPr marL="0" indent="0"/>
            <a:endParaRPr lang="en" dirty="0"/>
          </a:p>
          <a:p>
            <a:pPr marL="0" indent="0"/>
            <a:r>
              <a:rPr lang="en" dirty="0"/>
              <a:t>Observe ACF &amp; PACF of </a:t>
            </a:r>
            <a:r>
              <a:rPr lang="en" b="1" dirty="0"/>
              <a:t>OLS residual </a:t>
            </a:r>
            <a:r>
              <a:rPr lang="en" dirty="0"/>
              <a:t>for hypothesis of ARIMA orders</a:t>
            </a:r>
          </a:p>
        </p:txBody>
      </p:sp>
      <p:sp>
        <p:nvSpPr>
          <p:cNvPr id="229" name="Google Shape;229;p36"/>
          <p:cNvSpPr/>
          <p:nvPr/>
        </p:nvSpPr>
        <p:spPr>
          <a:xfrm>
            <a:off x="3874488" y="767500"/>
            <a:ext cx="381000" cy="390600"/>
          </a:xfrm>
          <a:prstGeom prst="rect">
            <a:avLst/>
          </a:prstGeom>
          <a:solidFill>
            <a:schemeClr val="dk1"/>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1600">
                <a:solidFill>
                  <a:schemeClr val="bg1"/>
                </a:solidFill>
                <a:latin typeface="DM Serif Display"/>
              </a:rPr>
              <a:t>2</a:t>
            </a:r>
            <a:endParaRPr lang="en-US"/>
          </a:p>
        </p:txBody>
      </p:sp>
      <p:sp>
        <p:nvSpPr>
          <p:cNvPr id="230" name="Google Shape;230;p36"/>
          <p:cNvSpPr/>
          <p:nvPr/>
        </p:nvSpPr>
        <p:spPr>
          <a:xfrm>
            <a:off x="3198213" y="2200025"/>
            <a:ext cx="381000" cy="39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bg1"/>
                </a:solidFill>
                <a:latin typeface="DM Serif Display"/>
              </a:rPr>
              <a:t>1</a:t>
            </a:r>
            <a:endParaRPr lang="en-US" sz="1600">
              <a:solidFill>
                <a:schemeClr val="bg1"/>
              </a:solidFill>
              <a:latin typeface="DM Serif Display"/>
            </a:endParaRPr>
          </a:p>
        </p:txBody>
      </p:sp>
      <p:sp>
        <p:nvSpPr>
          <p:cNvPr id="231" name="Google Shape;231;p36"/>
          <p:cNvSpPr/>
          <p:nvPr/>
        </p:nvSpPr>
        <p:spPr>
          <a:xfrm>
            <a:off x="5617563" y="2200025"/>
            <a:ext cx="381000" cy="39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bg1"/>
                </a:solidFill>
                <a:latin typeface="DM Serif Display"/>
              </a:rPr>
              <a:t>4</a:t>
            </a:r>
            <a:endParaRPr lang="en-US" sz="1600">
              <a:solidFill>
                <a:schemeClr val="bg1"/>
              </a:solidFill>
              <a:latin typeface="DM Serif Display"/>
            </a:endParaRPr>
          </a:p>
        </p:txBody>
      </p:sp>
      <p:sp>
        <p:nvSpPr>
          <p:cNvPr id="232" name="Google Shape;232;p36"/>
          <p:cNvSpPr/>
          <p:nvPr/>
        </p:nvSpPr>
        <p:spPr>
          <a:xfrm>
            <a:off x="5005638" y="3581150"/>
            <a:ext cx="381000" cy="390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bg1"/>
                </a:solidFill>
                <a:latin typeface="DM Serif Display"/>
              </a:rPr>
              <a:t>3</a:t>
            </a:r>
            <a:endParaRPr lang="en-US" sz="1600">
              <a:solidFill>
                <a:schemeClr val="bg1"/>
              </a:solidFill>
              <a:latin typeface="DM Serif Display"/>
            </a:endParaRPr>
          </a:p>
        </p:txBody>
      </p:sp>
    </p:spTree>
    <p:extLst>
      <p:ext uri="{BB962C8B-B14F-4D97-AF65-F5344CB8AC3E}">
        <p14:creationId xmlns:p14="http://schemas.microsoft.com/office/powerpoint/2010/main" val="1096035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19483" y="-1350"/>
            <a:ext cx="9144001"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294219" y="240815"/>
            <a:ext cx="2365707" cy="946200"/>
          </a:xfrm>
        </p:spPr>
        <p:txBody>
          <a:bodyPr/>
          <a:lstStyle/>
          <a:p>
            <a:r>
              <a:rPr lang="en-US">
                <a:solidFill>
                  <a:schemeClr val="bg1"/>
                </a:solidFill>
              </a:rPr>
              <a:t>ARIMA-X order</a:t>
            </a:r>
            <a:br>
              <a:rPr lang="en-US"/>
            </a:br>
            <a:r>
              <a:rPr lang="en-US" sz="1400">
                <a:solidFill>
                  <a:schemeClr val="bg1"/>
                </a:solidFill>
              </a:rPr>
              <a:t>- ACF &amp; PACF</a:t>
            </a:r>
          </a:p>
        </p:txBody>
      </p:sp>
      <p:sp>
        <p:nvSpPr>
          <p:cNvPr id="7" name="TextBox 6">
            <a:extLst>
              <a:ext uri="{FF2B5EF4-FFF2-40B4-BE49-F238E27FC236}">
                <a16:creationId xmlns:a16="http://schemas.microsoft.com/office/drawing/2014/main" id="{0B245D65-7D66-ED1C-F4CC-90895E74D6B5}"/>
              </a:ext>
            </a:extLst>
          </p:cNvPr>
          <p:cNvSpPr txBox="1"/>
          <p:nvPr/>
        </p:nvSpPr>
        <p:spPr>
          <a:xfrm>
            <a:off x="1212546" y="4321024"/>
            <a:ext cx="3501117"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50">
                <a:solidFill>
                  <a:schemeClr val="bg1"/>
                </a:solidFill>
                <a:latin typeface="DM Serif Display"/>
              </a:rPr>
              <a:t>- Possible exponential decay in PACF -&gt; MA?</a:t>
            </a:r>
          </a:p>
          <a:p>
            <a:pPr>
              <a:buFont typeface="Courier New"/>
            </a:pPr>
            <a:endParaRPr lang="en-GB" sz="1050">
              <a:solidFill>
                <a:schemeClr val="bg1"/>
              </a:solidFill>
              <a:latin typeface="DM Serif Display"/>
            </a:endParaRPr>
          </a:p>
          <a:p>
            <a:r>
              <a:rPr lang="en-GB" sz="1050">
                <a:solidFill>
                  <a:schemeClr val="bg1"/>
                </a:solidFill>
                <a:latin typeface="DM Serif Display"/>
              </a:rPr>
              <a:t>- ACF suggests possibility for MA(3)</a:t>
            </a:r>
          </a:p>
        </p:txBody>
      </p:sp>
      <p:sp>
        <p:nvSpPr>
          <p:cNvPr id="8" name="TextBox 7">
            <a:extLst>
              <a:ext uri="{FF2B5EF4-FFF2-40B4-BE49-F238E27FC236}">
                <a16:creationId xmlns:a16="http://schemas.microsoft.com/office/drawing/2014/main" id="{845DD61C-8DB6-3036-B448-79AA884D360B}"/>
              </a:ext>
            </a:extLst>
          </p:cNvPr>
          <p:cNvSpPr txBox="1"/>
          <p:nvPr/>
        </p:nvSpPr>
        <p:spPr>
          <a:xfrm>
            <a:off x="4695975" y="217713"/>
            <a:ext cx="3247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GB"/>
          </a:p>
        </p:txBody>
      </p:sp>
      <p:pic>
        <p:nvPicPr>
          <p:cNvPr id="4" name="Picture 5" descr="Chart&#10;&#10;Description automatically generated">
            <a:extLst>
              <a:ext uri="{FF2B5EF4-FFF2-40B4-BE49-F238E27FC236}">
                <a16:creationId xmlns:a16="http://schemas.microsoft.com/office/drawing/2014/main" id="{87D18475-9029-CAE4-066E-1F6F1FB9E13C}"/>
              </a:ext>
            </a:extLst>
          </p:cNvPr>
          <p:cNvPicPr>
            <a:picLocks noChangeAspect="1"/>
          </p:cNvPicPr>
          <p:nvPr/>
        </p:nvPicPr>
        <p:blipFill>
          <a:blip r:embed="rId4"/>
          <a:stretch>
            <a:fillRect/>
          </a:stretch>
        </p:blipFill>
        <p:spPr>
          <a:xfrm>
            <a:off x="1319987" y="983377"/>
            <a:ext cx="2912533" cy="3174316"/>
          </a:xfrm>
          <a:prstGeom prst="rect">
            <a:avLst/>
          </a:prstGeom>
        </p:spPr>
      </p:pic>
      <p:pic>
        <p:nvPicPr>
          <p:cNvPr id="6" name="Picture 10" descr="Chart, box and whisker chart&#10;&#10;Description automatically generated">
            <a:extLst>
              <a:ext uri="{FF2B5EF4-FFF2-40B4-BE49-F238E27FC236}">
                <a16:creationId xmlns:a16="http://schemas.microsoft.com/office/drawing/2014/main" id="{C29CECDA-1E35-B1B4-6133-A636C0A7C6ED}"/>
              </a:ext>
            </a:extLst>
          </p:cNvPr>
          <p:cNvPicPr>
            <a:picLocks noChangeAspect="1"/>
          </p:cNvPicPr>
          <p:nvPr/>
        </p:nvPicPr>
        <p:blipFill>
          <a:blip r:embed="rId5"/>
          <a:stretch>
            <a:fillRect/>
          </a:stretch>
        </p:blipFill>
        <p:spPr>
          <a:xfrm>
            <a:off x="4814470" y="983377"/>
            <a:ext cx="2927652" cy="3195483"/>
          </a:xfrm>
          <a:prstGeom prst="rect">
            <a:avLst/>
          </a:prstGeom>
        </p:spPr>
      </p:pic>
      <p:sp>
        <p:nvSpPr>
          <p:cNvPr id="3" name="Oval 2">
            <a:extLst>
              <a:ext uri="{FF2B5EF4-FFF2-40B4-BE49-F238E27FC236}">
                <a16:creationId xmlns:a16="http://schemas.microsoft.com/office/drawing/2014/main" id="{A0F4AEC0-F1EA-50D7-F179-993882A992B0}"/>
              </a:ext>
            </a:extLst>
          </p:cNvPr>
          <p:cNvSpPr/>
          <p:nvPr/>
        </p:nvSpPr>
        <p:spPr>
          <a:xfrm>
            <a:off x="2178570" y="2495550"/>
            <a:ext cx="274820" cy="47156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A884A654-FA51-5767-FBC4-6D39FA530C5D}"/>
              </a:ext>
            </a:extLst>
          </p:cNvPr>
          <p:cNvCxnSpPr/>
          <p:nvPr/>
        </p:nvCxnSpPr>
        <p:spPr>
          <a:xfrm flipV="1">
            <a:off x="5528716" y="2625933"/>
            <a:ext cx="1798819" cy="468443"/>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5F2071D-05FA-CF2C-E478-0F8256C39B2E}"/>
              </a:ext>
            </a:extLst>
          </p:cNvPr>
          <p:cNvCxnSpPr>
            <a:cxnSpLocks/>
          </p:cNvCxnSpPr>
          <p:nvPr/>
        </p:nvCxnSpPr>
        <p:spPr>
          <a:xfrm>
            <a:off x="5478749" y="1595360"/>
            <a:ext cx="1898753" cy="399737"/>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622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19483" y="-1350"/>
            <a:ext cx="9144001"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245839" y="201506"/>
            <a:ext cx="1751873" cy="510772"/>
          </a:xfrm>
        </p:spPr>
        <p:txBody>
          <a:bodyPr/>
          <a:lstStyle/>
          <a:p>
            <a:r>
              <a:rPr lang="en-US" sz="1600">
                <a:solidFill>
                  <a:schemeClr val="bg1"/>
                </a:solidFill>
              </a:rPr>
              <a:t>ARIMA-X Fitting </a:t>
            </a:r>
          </a:p>
        </p:txBody>
      </p:sp>
      <p:sp>
        <p:nvSpPr>
          <p:cNvPr id="6" name="TextBox 5">
            <a:extLst>
              <a:ext uri="{FF2B5EF4-FFF2-40B4-BE49-F238E27FC236}">
                <a16:creationId xmlns:a16="http://schemas.microsoft.com/office/drawing/2014/main" id="{1F7B2B16-5274-17CC-5EC2-64C837CD49FC}"/>
              </a:ext>
            </a:extLst>
          </p:cNvPr>
          <p:cNvSpPr txBox="1"/>
          <p:nvPr/>
        </p:nvSpPr>
        <p:spPr>
          <a:xfrm>
            <a:off x="5575905" y="758976"/>
            <a:ext cx="3259212" cy="46012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1200" b="1" dirty="0">
              <a:solidFill>
                <a:schemeClr val="bg1"/>
              </a:solidFill>
              <a:latin typeface="Open Sans Light"/>
            </a:endParaRPr>
          </a:p>
          <a:p>
            <a:endParaRPr lang="en-GB" sz="1200" b="1" dirty="0">
              <a:solidFill>
                <a:schemeClr val="bg1"/>
              </a:solidFill>
              <a:latin typeface="Open Sans Light"/>
            </a:endParaRPr>
          </a:p>
          <a:p>
            <a:endParaRPr lang="en-GB" sz="1200" b="1" dirty="0">
              <a:solidFill>
                <a:schemeClr val="bg1"/>
              </a:solidFill>
              <a:latin typeface="Open Sans Light"/>
            </a:endParaRPr>
          </a:p>
          <a:p>
            <a:endParaRPr lang="en-GB" sz="1200" b="1" dirty="0">
              <a:solidFill>
                <a:schemeClr val="bg1"/>
              </a:solidFill>
              <a:latin typeface="Open Sans Light"/>
            </a:endParaRPr>
          </a:p>
          <a:p>
            <a:endParaRPr lang="en-GB" sz="1200" b="1">
              <a:solidFill>
                <a:schemeClr val="bg1"/>
              </a:solidFill>
              <a:latin typeface="DM Serif Display"/>
            </a:endParaRPr>
          </a:p>
          <a:p>
            <a:endParaRPr lang="en-GB" sz="1100" b="1">
              <a:solidFill>
                <a:schemeClr val="bg1"/>
              </a:solidFill>
              <a:latin typeface="DM Serif Display"/>
            </a:endParaRPr>
          </a:p>
          <a:p>
            <a:r>
              <a:rPr lang="en-GB" sz="1000" b="1">
                <a:solidFill>
                  <a:schemeClr val="bg1"/>
                </a:solidFill>
                <a:latin typeface="DM Serif Display"/>
              </a:rPr>
              <a:t>Add constant to ensure the input into Box-Cox transformation is positive</a:t>
            </a:r>
          </a:p>
          <a:p>
            <a:endParaRPr lang="en-GB" sz="1000" b="1">
              <a:solidFill>
                <a:schemeClr val="bg1"/>
              </a:solidFill>
              <a:latin typeface="DM Serif Display"/>
            </a:endParaRPr>
          </a:p>
          <a:p>
            <a:endParaRPr lang="en-GB" sz="1000" b="1">
              <a:solidFill>
                <a:schemeClr val="bg1"/>
              </a:solidFill>
              <a:latin typeface="DM Serif Display"/>
            </a:endParaRPr>
          </a:p>
          <a:p>
            <a:endParaRPr lang="en-GB" sz="1000" b="1">
              <a:solidFill>
                <a:schemeClr val="bg1"/>
              </a:solidFill>
              <a:latin typeface="DM Serif Display"/>
            </a:endParaRPr>
          </a:p>
          <a:p>
            <a:endParaRPr lang="en-GB" sz="1000" b="1">
              <a:solidFill>
                <a:schemeClr val="bg1"/>
              </a:solidFill>
              <a:latin typeface="DM Serif Display"/>
            </a:endParaRPr>
          </a:p>
          <a:p>
            <a:endParaRPr lang="en-GB" sz="1000" b="1">
              <a:solidFill>
                <a:schemeClr val="bg1"/>
              </a:solidFill>
              <a:latin typeface="DM Serif Display"/>
            </a:endParaRPr>
          </a:p>
          <a:p>
            <a:endParaRPr lang="en-GB" sz="1000" b="1">
              <a:solidFill>
                <a:schemeClr val="bg1"/>
              </a:solidFill>
              <a:latin typeface="DM Serif Display"/>
            </a:endParaRPr>
          </a:p>
          <a:p>
            <a:r>
              <a:rPr lang="en-GB" sz="1000" b="1">
                <a:solidFill>
                  <a:schemeClr val="bg1"/>
                </a:solidFill>
                <a:latin typeface="DM Serif Display"/>
              </a:rPr>
              <a:t>Arima() to handle OLS and ARIMA fitting all at once, </a:t>
            </a:r>
          </a:p>
          <a:p>
            <a:r>
              <a:rPr lang="en-GB" sz="1000" b="1">
                <a:solidFill>
                  <a:schemeClr val="bg1"/>
                </a:solidFill>
                <a:latin typeface="DM Serif Display"/>
              </a:rPr>
              <a:t>d = 1 for stationarity</a:t>
            </a:r>
          </a:p>
          <a:p>
            <a:endParaRPr lang="en-GB" sz="1000" b="1">
              <a:solidFill>
                <a:schemeClr val="bg1"/>
              </a:solidFill>
              <a:latin typeface="DM Serif Display"/>
            </a:endParaRPr>
          </a:p>
          <a:p>
            <a:r>
              <a:rPr lang="en-GB" sz="1000" b="1" i="1">
                <a:solidFill>
                  <a:schemeClr val="bg1"/>
                </a:solidFill>
                <a:latin typeface="DM Serif Display"/>
              </a:rPr>
              <a:t>lambda = 'auto'</a:t>
            </a:r>
            <a:r>
              <a:rPr lang="en-GB" sz="1000" b="1">
                <a:solidFill>
                  <a:schemeClr val="bg1"/>
                </a:solidFill>
                <a:latin typeface="DM Serif Display"/>
              </a:rPr>
              <a:t> to let R perform Box-Cox for you (adding constant needed)</a:t>
            </a:r>
          </a:p>
          <a:p>
            <a:endParaRPr lang="en-GB" sz="1000" b="1">
              <a:solidFill>
                <a:schemeClr val="bg1"/>
              </a:solidFill>
              <a:latin typeface="DM Serif Display"/>
            </a:endParaRPr>
          </a:p>
          <a:p>
            <a:endParaRPr lang="en-GB" sz="1000" b="1">
              <a:solidFill>
                <a:schemeClr val="bg1"/>
              </a:solidFill>
              <a:latin typeface="DM Serif Display"/>
            </a:endParaRPr>
          </a:p>
          <a:p>
            <a:endParaRPr lang="en-GB" sz="1000" b="1">
              <a:solidFill>
                <a:schemeClr val="bg1"/>
              </a:solidFill>
              <a:latin typeface="DM Serif Display"/>
            </a:endParaRPr>
          </a:p>
          <a:p>
            <a:r>
              <a:rPr lang="en-GB" sz="1000" b="1">
                <a:solidFill>
                  <a:schemeClr val="bg1"/>
                </a:solidFill>
                <a:latin typeface="DM Serif Display"/>
              </a:rPr>
              <a:t>Subtract away the constant to </a:t>
            </a:r>
            <a:endParaRPr lang="en-GB" b="1">
              <a:solidFill>
                <a:schemeClr val="bg1"/>
              </a:solidFill>
              <a:latin typeface="DM Serif Display"/>
            </a:endParaRPr>
          </a:p>
          <a:p>
            <a:r>
              <a:rPr lang="en-GB" sz="1000" b="1">
                <a:solidFill>
                  <a:schemeClr val="bg1"/>
                </a:solidFill>
                <a:latin typeface="DM Serif Display"/>
              </a:rPr>
              <a:t>get meaningful forecast</a:t>
            </a:r>
            <a:endParaRPr lang="en-GB" b="1">
              <a:solidFill>
                <a:schemeClr val="bg1"/>
              </a:solidFill>
              <a:latin typeface="DM Serif Display"/>
            </a:endParaRPr>
          </a:p>
          <a:p>
            <a:endParaRPr lang="en-GB" dirty="0"/>
          </a:p>
          <a:p>
            <a:endParaRPr lang="en-GB" dirty="0"/>
          </a:p>
          <a:p>
            <a:endParaRPr lang="en-GB" dirty="0"/>
          </a:p>
        </p:txBody>
      </p:sp>
      <p:pic>
        <p:nvPicPr>
          <p:cNvPr id="7" name="Picture 7" descr="Text&#10;&#10;Description automatically generated">
            <a:extLst>
              <a:ext uri="{FF2B5EF4-FFF2-40B4-BE49-F238E27FC236}">
                <a16:creationId xmlns:a16="http://schemas.microsoft.com/office/drawing/2014/main" id="{8C5C8E50-4190-6F90-2965-5E1E88E32919}"/>
              </a:ext>
            </a:extLst>
          </p:cNvPr>
          <p:cNvPicPr>
            <a:picLocks noChangeAspect="1"/>
          </p:cNvPicPr>
          <p:nvPr/>
        </p:nvPicPr>
        <p:blipFill>
          <a:blip r:embed="rId4"/>
          <a:stretch>
            <a:fillRect/>
          </a:stretch>
        </p:blipFill>
        <p:spPr>
          <a:xfrm>
            <a:off x="454781" y="756518"/>
            <a:ext cx="4805438" cy="4053797"/>
          </a:xfrm>
          <a:prstGeom prst="rect">
            <a:avLst/>
          </a:prstGeom>
        </p:spPr>
      </p:pic>
      <p:sp>
        <p:nvSpPr>
          <p:cNvPr id="3" name="Rectangle 2">
            <a:extLst>
              <a:ext uri="{FF2B5EF4-FFF2-40B4-BE49-F238E27FC236}">
                <a16:creationId xmlns:a16="http://schemas.microsoft.com/office/drawing/2014/main" id="{66B58829-5F86-C904-D28E-42A355C3A5DB}"/>
              </a:ext>
            </a:extLst>
          </p:cNvPr>
          <p:cNvSpPr/>
          <p:nvPr/>
        </p:nvSpPr>
        <p:spPr>
          <a:xfrm>
            <a:off x="478337" y="3281035"/>
            <a:ext cx="3695177" cy="810277"/>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152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48"/>
          <p:cNvPicPr preferRelativeResize="0"/>
          <p:nvPr/>
        </p:nvPicPr>
        <p:blipFill rotWithShape="1">
          <a:blip r:embed="rId3">
            <a:alphaModFix/>
          </a:blip>
          <a:srcRect t="11237"/>
          <a:stretch/>
        </p:blipFill>
        <p:spPr>
          <a:xfrm>
            <a:off x="0" y="0"/>
            <a:ext cx="3869100" cy="5143500"/>
          </a:xfrm>
          <a:prstGeom prst="rect">
            <a:avLst/>
          </a:prstGeom>
          <a:noFill/>
          <a:ln>
            <a:noFill/>
          </a:ln>
        </p:spPr>
      </p:pic>
      <p:sp>
        <p:nvSpPr>
          <p:cNvPr id="12" name="Google Shape;247;p37">
            <a:extLst>
              <a:ext uri="{FF2B5EF4-FFF2-40B4-BE49-F238E27FC236}">
                <a16:creationId xmlns:a16="http://schemas.microsoft.com/office/drawing/2014/main" id="{5897801F-6844-C605-862B-D018F69E504B}"/>
              </a:ext>
            </a:extLst>
          </p:cNvPr>
          <p:cNvSpPr txBox="1">
            <a:spLocks/>
          </p:cNvSpPr>
          <p:nvPr/>
        </p:nvSpPr>
        <p:spPr>
          <a:xfrm>
            <a:off x="165838" y="89481"/>
            <a:ext cx="4304155" cy="641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chemeClr val="bg1">
                    <a:lumMod val="25000"/>
                  </a:schemeClr>
                </a:solidFill>
                <a:highlight>
                  <a:srgbClr val="C0C0C0"/>
                </a:highlight>
                <a:latin typeface="DM Serif Display"/>
              </a:rPr>
              <a:t>Model Comparisons - MAPE</a:t>
            </a:r>
          </a:p>
        </p:txBody>
      </p:sp>
      <p:pic>
        <p:nvPicPr>
          <p:cNvPr id="2" name="Picture 2" descr="Chart, waterfall chart&#10;&#10;Description automatically generated">
            <a:extLst>
              <a:ext uri="{FF2B5EF4-FFF2-40B4-BE49-F238E27FC236}">
                <a16:creationId xmlns:a16="http://schemas.microsoft.com/office/drawing/2014/main" id="{7DDEBCA3-0B51-D760-2556-60398D9F372E}"/>
              </a:ext>
            </a:extLst>
          </p:cNvPr>
          <p:cNvPicPr>
            <a:picLocks noChangeAspect="1"/>
          </p:cNvPicPr>
          <p:nvPr/>
        </p:nvPicPr>
        <p:blipFill>
          <a:blip r:embed="rId4"/>
          <a:stretch>
            <a:fillRect/>
          </a:stretch>
        </p:blipFill>
        <p:spPr>
          <a:xfrm>
            <a:off x="692150" y="866084"/>
            <a:ext cx="7696200" cy="4056915"/>
          </a:xfrm>
          <a:prstGeom prst="rect">
            <a:avLst/>
          </a:prstGeom>
        </p:spPr>
      </p:pic>
    </p:spTree>
    <p:extLst>
      <p:ext uri="{BB962C8B-B14F-4D97-AF65-F5344CB8AC3E}">
        <p14:creationId xmlns:p14="http://schemas.microsoft.com/office/powerpoint/2010/main" val="3845080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6"/>
        <p:cNvGrpSpPr/>
        <p:nvPr/>
      </p:nvGrpSpPr>
      <p:grpSpPr>
        <a:xfrm>
          <a:off x="0" y="0"/>
          <a:ext cx="0" cy="0"/>
          <a:chOff x="0" y="0"/>
          <a:chExt cx="0" cy="0"/>
        </a:xfrm>
      </p:grpSpPr>
      <p:sp>
        <p:nvSpPr>
          <p:cNvPr id="577" name="Google Shape;577;p49"/>
          <p:cNvSpPr txBox="1">
            <a:spLocks noGrp="1"/>
          </p:cNvSpPr>
          <p:nvPr>
            <p:ph type="ctrTitle"/>
          </p:nvPr>
        </p:nvSpPr>
        <p:spPr>
          <a:xfrm flipH="1">
            <a:off x="2609225" y="2243225"/>
            <a:ext cx="2876700" cy="1921200"/>
          </a:xfrm>
          <a:prstGeom prst="rect">
            <a:avLst/>
          </a:prstGeom>
        </p:spPr>
        <p:txBody>
          <a:bodyPr spcFirstLastPara="1" wrap="square" lIns="91425" tIns="91425" rIns="91425" bIns="91425" anchor="b" anchorCtr="0">
            <a:noAutofit/>
          </a:bodyPr>
          <a:lstStyle/>
          <a:p>
            <a:r>
              <a:rPr lang="en">
                <a:solidFill>
                  <a:schemeClr val="lt1"/>
                </a:solidFill>
              </a:rPr>
              <a:t>Phase 1:</a:t>
            </a:r>
            <a:br>
              <a:rPr lang="en">
                <a:solidFill>
                  <a:schemeClr val="lt1"/>
                </a:solidFill>
              </a:rPr>
            </a:br>
            <a:r>
              <a:rPr lang="en">
                <a:solidFill>
                  <a:schemeClr val="lt1"/>
                </a:solidFill>
              </a:rPr>
              <a:t>Trading Rules &amp; P&amp;L Tabulation</a:t>
            </a:r>
          </a:p>
        </p:txBody>
      </p:sp>
      <p:sp>
        <p:nvSpPr>
          <p:cNvPr id="578" name="Google Shape;578;p49"/>
          <p:cNvSpPr txBox="1">
            <a:spLocks noGrp="1"/>
          </p:cNvSpPr>
          <p:nvPr>
            <p:ph type="title" idx="2"/>
          </p:nvPr>
        </p:nvSpPr>
        <p:spPr>
          <a:xfrm flipH="1">
            <a:off x="3514050" y="2419325"/>
            <a:ext cx="4488300" cy="162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04</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34120" y="0"/>
            <a:ext cx="9212240" cy="5146195"/>
          </a:xfrm>
          <a:prstGeom prst="rect">
            <a:avLst/>
          </a:prstGeom>
          <a:noFill/>
          <a:ln>
            <a:noFill/>
          </a:ln>
        </p:spPr>
      </p:pic>
      <p:sp>
        <p:nvSpPr>
          <p:cNvPr id="9" name="Rectangle: Rounded Corners 8">
            <a:extLst>
              <a:ext uri="{FF2B5EF4-FFF2-40B4-BE49-F238E27FC236}">
                <a16:creationId xmlns:a16="http://schemas.microsoft.com/office/drawing/2014/main" id="{CF2CC901-0348-97BE-32F0-CFCC81372B29}"/>
              </a:ext>
            </a:extLst>
          </p:cNvPr>
          <p:cNvSpPr/>
          <p:nvPr/>
        </p:nvSpPr>
        <p:spPr>
          <a:xfrm>
            <a:off x="1422393" y="829668"/>
            <a:ext cx="6392428" cy="3380470"/>
          </a:xfrm>
          <a:prstGeom prst="roundRect">
            <a:avLst/>
          </a:prstGeom>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SG" sz="2000">
              <a:solidFill>
                <a:schemeClr val="bg1"/>
              </a:solidFill>
            </a:endParaRPr>
          </a:p>
          <a:p>
            <a:pPr algn="ctr"/>
            <a:r>
              <a:rPr lang="en-SG" sz="2000">
                <a:solidFill>
                  <a:schemeClr val="bg1"/>
                </a:solidFill>
                <a:latin typeface="DM Serif Display"/>
              </a:rPr>
              <a:t>Now that we have obtained the annual OLS-predicted returns over 10 years and monthly Arima &amp; Arima-X predicted returns over 120 months, how then shall we make use of those figures to build our trading positions?</a:t>
            </a:r>
          </a:p>
          <a:p>
            <a:pPr algn="ctr"/>
            <a:endParaRPr lang="en-SG" sz="2000">
              <a:solidFill>
                <a:schemeClr val="bg1"/>
              </a:solidFill>
              <a:latin typeface="DM Serif Display"/>
            </a:endParaRPr>
          </a:p>
          <a:p>
            <a:pPr algn="ctr"/>
            <a:r>
              <a:rPr lang="en-SG" sz="1600">
                <a:solidFill>
                  <a:schemeClr val="bg1"/>
                </a:solidFill>
                <a:latin typeface="DM Serif Display"/>
              </a:rPr>
              <a:t>*Remember our project thesis – we are investing 25m in Netflix through 4 different strategies to see if it delivers superior combined performance vs just 100m into our fundamental model*</a:t>
            </a:r>
          </a:p>
        </p:txBody>
      </p:sp>
      <p:pic>
        <p:nvPicPr>
          <p:cNvPr id="12" name="Picture 11" descr="Icon&#10;&#10;Description automatically generated">
            <a:extLst>
              <a:ext uri="{FF2B5EF4-FFF2-40B4-BE49-F238E27FC236}">
                <a16:creationId xmlns:a16="http://schemas.microsoft.com/office/drawing/2014/main" id="{E29751D9-D636-DA33-166E-B81D0F1D589D}"/>
              </a:ext>
            </a:extLst>
          </p:cNvPr>
          <p:cNvPicPr>
            <a:picLocks noChangeAspect="1"/>
          </p:cNvPicPr>
          <p:nvPr/>
        </p:nvPicPr>
        <p:blipFill>
          <a:blip r:embed="rId4"/>
          <a:stretch>
            <a:fillRect/>
          </a:stretch>
        </p:blipFill>
        <p:spPr>
          <a:xfrm>
            <a:off x="7118625" y="3509556"/>
            <a:ext cx="1559502" cy="1429582"/>
          </a:xfrm>
          <a:prstGeom prst="rect">
            <a:avLst/>
          </a:prstGeom>
        </p:spPr>
      </p:pic>
      <p:sp>
        <p:nvSpPr>
          <p:cNvPr id="13" name="Title 1">
            <a:extLst>
              <a:ext uri="{FF2B5EF4-FFF2-40B4-BE49-F238E27FC236}">
                <a16:creationId xmlns:a16="http://schemas.microsoft.com/office/drawing/2014/main" id="{C2034CCD-0558-CF46-0EC0-29D7DC4873BD}"/>
              </a:ext>
            </a:extLst>
          </p:cNvPr>
          <p:cNvSpPr>
            <a:spLocks noGrp="1"/>
          </p:cNvSpPr>
          <p:nvPr>
            <p:ph type="ctrTitle"/>
          </p:nvPr>
        </p:nvSpPr>
        <p:spPr>
          <a:xfrm>
            <a:off x="141294" y="216339"/>
            <a:ext cx="8515935" cy="946200"/>
          </a:xfrm>
        </p:spPr>
        <p:txBody>
          <a:bodyPr/>
          <a:lstStyle/>
          <a:p>
            <a:r>
              <a:rPr lang="en-US">
                <a:solidFill>
                  <a:schemeClr val="bg1"/>
                </a:solidFill>
              </a:rPr>
              <a:t>Building of Trading Positions and P&amp;L Based on Fitted Values</a:t>
            </a:r>
          </a:p>
        </p:txBody>
      </p:sp>
    </p:spTree>
    <p:extLst>
      <p:ext uri="{BB962C8B-B14F-4D97-AF65-F5344CB8AC3E}">
        <p14:creationId xmlns:p14="http://schemas.microsoft.com/office/powerpoint/2010/main" val="1887988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68240" y="1422"/>
            <a:ext cx="9144001"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41294" y="216339"/>
            <a:ext cx="8515935" cy="946200"/>
          </a:xfrm>
        </p:spPr>
        <p:txBody>
          <a:bodyPr/>
          <a:lstStyle/>
          <a:p>
            <a:r>
              <a:rPr lang="en-US">
                <a:solidFill>
                  <a:schemeClr val="bg1"/>
                </a:solidFill>
              </a:rPr>
              <a:t>Building of Trading Positions and P&amp;L Based on OLS-predicted Annual Returns</a:t>
            </a:r>
          </a:p>
        </p:txBody>
      </p:sp>
      <p:sp>
        <p:nvSpPr>
          <p:cNvPr id="3" name="Rectangle 2">
            <a:extLst>
              <a:ext uri="{FF2B5EF4-FFF2-40B4-BE49-F238E27FC236}">
                <a16:creationId xmlns:a16="http://schemas.microsoft.com/office/drawing/2014/main" id="{152796BA-CD53-4C26-D991-D5CE0278B78A}"/>
              </a:ext>
            </a:extLst>
          </p:cNvPr>
          <p:cNvSpPr/>
          <p:nvPr/>
        </p:nvSpPr>
        <p:spPr>
          <a:xfrm>
            <a:off x="102624" y="755176"/>
            <a:ext cx="4025824" cy="31389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latin typeface="DM Serif Display"/>
              </a:rPr>
              <a:t>Trading Rules for OLS Model</a:t>
            </a:r>
          </a:p>
        </p:txBody>
      </p:sp>
      <p:sp>
        <p:nvSpPr>
          <p:cNvPr id="4" name="Rectangle 3">
            <a:extLst>
              <a:ext uri="{FF2B5EF4-FFF2-40B4-BE49-F238E27FC236}">
                <a16:creationId xmlns:a16="http://schemas.microsoft.com/office/drawing/2014/main" id="{A9535C39-CFBB-1DA1-2027-929F4E8C4301}"/>
              </a:ext>
            </a:extLst>
          </p:cNvPr>
          <p:cNvSpPr/>
          <p:nvPr/>
        </p:nvSpPr>
        <p:spPr>
          <a:xfrm>
            <a:off x="102624" y="1162539"/>
            <a:ext cx="4025824" cy="3764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SG" sz="1000" b="1">
                <a:solidFill>
                  <a:schemeClr val="bg1"/>
                </a:solidFill>
                <a:latin typeface="Open Sans Light"/>
                <a:ea typeface="Open Sans Light"/>
                <a:cs typeface="Open Sans Light"/>
              </a:rPr>
              <a:t>1. 25m starting capital</a:t>
            </a:r>
          </a:p>
          <a:p>
            <a:r>
              <a:rPr lang="en-SG" sz="1000" b="1">
                <a:solidFill>
                  <a:schemeClr val="bg1"/>
                </a:solidFill>
                <a:latin typeface="Open Sans Light"/>
                <a:ea typeface="Open Sans Light"/>
                <a:cs typeface="Open Sans Light"/>
              </a:rPr>
              <a:t>2. Long-only strategy (3 tiers; annual rebalancing):</a:t>
            </a:r>
          </a:p>
          <a:p>
            <a:pPr marL="285750" lvl="1" indent="-285750">
              <a:buClr>
                <a:schemeClr val="bg1"/>
              </a:buClr>
              <a:buFont typeface="+mj-lt"/>
              <a:buAutoNum type="romanUcPeriod"/>
            </a:pPr>
            <a:r>
              <a:rPr lang="en-SG" sz="1000">
                <a:solidFill>
                  <a:schemeClr val="bg1"/>
                </a:solidFill>
                <a:latin typeface="Open Sans Light"/>
                <a:ea typeface="Open Sans Light"/>
                <a:cs typeface="Open Sans Light"/>
              </a:rPr>
              <a:t>If at Sep financial year-end OLS model predicts &gt; 13% annual returns for the subsequent financial year, long 400k Netflix shares on the next day at the day’s VWAP price and sell it off at year end </a:t>
            </a:r>
          </a:p>
          <a:p>
            <a:pPr marL="285750" lvl="1" indent="-285750">
              <a:buClr>
                <a:schemeClr val="bg1"/>
              </a:buClr>
              <a:buFont typeface="+mj-lt"/>
              <a:buAutoNum type="romanUcPeriod"/>
            </a:pPr>
            <a:r>
              <a:rPr lang="en-SG" sz="1000">
                <a:solidFill>
                  <a:schemeClr val="bg1"/>
                </a:solidFill>
                <a:latin typeface="Open Sans Light"/>
                <a:ea typeface="Open Sans Light"/>
                <a:cs typeface="Open Sans Light"/>
              </a:rPr>
              <a:t>If at Sep financial year end OLS model predicts between 10% to 13% returns, long 100k shares  the next day at the day’s VWAP price and sell it off at year end </a:t>
            </a:r>
          </a:p>
          <a:p>
            <a:pPr marL="285750" lvl="1" indent="-285750">
              <a:buClr>
                <a:schemeClr val="bg1"/>
              </a:buClr>
              <a:buFont typeface="+mj-lt"/>
              <a:buAutoNum type="romanUcPeriod"/>
            </a:pPr>
            <a:r>
              <a:rPr lang="en-SG" sz="1000">
                <a:solidFill>
                  <a:schemeClr val="bg1"/>
                </a:solidFill>
                <a:latin typeface="Open Sans Light"/>
                <a:ea typeface="Open Sans Light"/>
                <a:cs typeface="Open Sans Light"/>
              </a:rPr>
              <a:t>If at Sep financial year end OLS model predicts less than 10% returns, neither long nor short </a:t>
            </a:r>
          </a:p>
          <a:p>
            <a:r>
              <a:rPr lang="en-SG" sz="1000" b="1">
                <a:solidFill>
                  <a:schemeClr val="bg1"/>
                </a:solidFill>
                <a:latin typeface="Open Sans Light"/>
                <a:ea typeface="Open Sans Light"/>
                <a:cs typeface="Open Sans Light"/>
              </a:rPr>
              <a:t>3. Added Restrictions on Purchase Notional: </a:t>
            </a:r>
          </a:p>
          <a:p>
            <a:pPr marL="285750" lvl="1" indent="-285750">
              <a:buClr>
                <a:schemeClr val="bg1"/>
              </a:buClr>
              <a:buFont typeface="+mj-lt"/>
              <a:buAutoNum type="romanUcPeriod"/>
            </a:pPr>
            <a:r>
              <a:rPr lang="en-SG" sz="1000">
                <a:solidFill>
                  <a:schemeClr val="bg1"/>
                </a:solidFill>
                <a:latin typeface="Open Sans Light"/>
                <a:ea typeface="Open Sans Light"/>
                <a:cs typeface="Open Sans Light"/>
              </a:rPr>
              <a:t>All entry positions must not exceed 20% of Netflix's Average Daily Traded Value (ADTV) to not move Netflix’s market stock price</a:t>
            </a:r>
          </a:p>
          <a:p>
            <a:pPr marL="285750" lvl="1" indent="-285750">
              <a:buClr>
                <a:schemeClr val="bg1"/>
              </a:buClr>
              <a:buFont typeface="+mj-lt"/>
              <a:buAutoNum type="romanUcPeriod"/>
            </a:pPr>
            <a:r>
              <a:rPr lang="en-SG" sz="1000">
                <a:solidFill>
                  <a:schemeClr val="bg1"/>
                </a:solidFill>
                <a:latin typeface="Open Sans Light"/>
                <a:ea typeface="Open Sans Light"/>
                <a:cs typeface="Open Sans Light"/>
              </a:rPr>
              <a:t>All purchase notional of the stock must not exceed 70% of outstanding net cash balance at time of purchase </a:t>
            </a:r>
          </a:p>
          <a:p>
            <a:r>
              <a:rPr lang="en-SG" sz="1000" b="1">
                <a:solidFill>
                  <a:schemeClr val="bg1"/>
                </a:solidFill>
                <a:latin typeface="Open Sans Light"/>
                <a:ea typeface="Open Sans Light"/>
                <a:cs typeface="Open Sans Light"/>
              </a:rPr>
              <a:t>4. Added Commissions: </a:t>
            </a:r>
          </a:p>
          <a:p>
            <a:pPr marL="285750" lvl="1" indent="-285750">
              <a:buClr>
                <a:schemeClr val="bg1"/>
              </a:buClr>
              <a:buFont typeface="+mj-lt"/>
              <a:buAutoNum type="romanUcPeriod"/>
            </a:pPr>
            <a:r>
              <a:rPr lang="en-SG" sz="1000">
                <a:solidFill>
                  <a:schemeClr val="bg1"/>
                </a:solidFill>
                <a:latin typeface="Open Sans Light"/>
                <a:ea typeface="Open Sans Light"/>
                <a:cs typeface="Open Sans Light"/>
              </a:rPr>
              <a:t>0.4% of trade notional as trading fees/commissions</a:t>
            </a:r>
          </a:p>
          <a:p>
            <a:r>
              <a:rPr lang="en-SG" sz="1000" b="1">
                <a:solidFill>
                  <a:schemeClr val="bg1"/>
                </a:solidFill>
                <a:latin typeface="Open Sans Light"/>
                <a:ea typeface="Open Sans Light"/>
                <a:cs typeface="Open Sans Light"/>
              </a:rPr>
              <a:t>5. Specified Minimum Hurdle Rate our investment IRR cannot fall under:</a:t>
            </a:r>
          </a:p>
          <a:p>
            <a:pPr marL="285750" lvl="1" indent="-285750">
              <a:buClr>
                <a:schemeClr val="bg1"/>
              </a:buClr>
              <a:buFont typeface="+mj-lt"/>
              <a:buAutoNum type="romanUcPeriod"/>
            </a:pPr>
            <a:r>
              <a:rPr lang="en-SG" sz="1000">
                <a:solidFill>
                  <a:schemeClr val="bg1"/>
                </a:solidFill>
                <a:latin typeface="Open Sans Light"/>
                <a:ea typeface="Open Sans Light"/>
                <a:cs typeface="Open Sans Light"/>
              </a:rPr>
              <a:t>CAGR % of our returns over the investment horizon must be above 10% which is the historical S&amp;P 500 market average annualised returns (well we want to beat the market)</a:t>
            </a:r>
          </a:p>
        </p:txBody>
      </p:sp>
      <p:sp>
        <p:nvSpPr>
          <p:cNvPr id="7" name="Rectangle 6">
            <a:extLst>
              <a:ext uri="{FF2B5EF4-FFF2-40B4-BE49-F238E27FC236}">
                <a16:creationId xmlns:a16="http://schemas.microsoft.com/office/drawing/2014/main" id="{4ADD9C94-ABB7-6288-ADFD-901A82A4D4E4}"/>
              </a:ext>
            </a:extLst>
          </p:cNvPr>
          <p:cNvSpPr/>
          <p:nvPr/>
        </p:nvSpPr>
        <p:spPr>
          <a:xfrm>
            <a:off x="4201503" y="4709504"/>
            <a:ext cx="4801202" cy="2176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Table in Python Appendix</a:t>
            </a:r>
            <a:endParaRPr lang="en-SG"/>
          </a:p>
        </p:txBody>
      </p:sp>
      <p:pic>
        <p:nvPicPr>
          <p:cNvPr id="10" name="Picture 9">
            <a:extLst>
              <a:ext uri="{FF2B5EF4-FFF2-40B4-BE49-F238E27FC236}">
                <a16:creationId xmlns:a16="http://schemas.microsoft.com/office/drawing/2014/main" id="{0B11FB1B-E7C9-D1FB-63FE-4F0F6D4192CE}"/>
              </a:ext>
            </a:extLst>
          </p:cNvPr>
          <p:cNvPicPr>
            <a:picLocks noChangeAspect="1"/>
          </p:cNvPicPr>
          <p:nvPr/>
        </p:nvPicPr>
        <p:blipFill>
          <a:blip r:embed="rId4"/>
          <a:stretch>
            <a:fillRect/>
          </a:stretch>
        </p:blipFill>
        <p:spPr>
          <a:xfrm>
            <a:off x="4201502" y="755176"/>
            <a:ext cx="4801201" cy="3899326"/>
          </a:xfrm>
          <a:prstGeom prst="rect">
            <a:avLst/>
          </a:prstGeom>
        </p:spPr>
      </p:pic>
    </p:spTree>
    <p:extLst>
      <p:ext uri="{BB962C8B-B14F-4D97-AF65-F5344CB8AC3E}">
        <p14:creationId xmlns:p14="http://schemas.microsoft.com/office/powerpoint/2010/main" val="1874455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68240" y="1422"/>
            <a:ext cx="9144001"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41294" y="216339"/>
            <a:ext cx="8515935" cy="946200"/>
          </a:xfrm>
        </p:spPr>
        <p:txBody>
          <a:bodyPr/>
          <a:lstStyle/>
          <a:p>
            <a:r>
              <a:rPr lang="en-US">
                <a:solidFill>
                  <a:schemeClr val="bg1"/>
                </a:solidFill>
              </a:rPr>
              <a:t>Building of Trading Positions and P&amp;L Based on Arima-predicted Annual Returns</a:t>
            </a:r>
          </a:p>
        </p:txBody>
      </p:sp>
      <p:sp>
        <p:nvSpPr>
          <p:cNvPr id="3" name="Rectangle 2">
            <a:extLst>
              <a:ext uri="{FF2B5EF4-FFF2-40B4-BE49-F238E27FC236}">
                <a16:creationId xmlns:a16="http://schemas.microsoft.com/office/drawing/2014/main" id="{152796BA-CD53-4C26-D991-D5CE0278B78A}"/>
              </a:ext>
            </a:extLst>
          </p:cNvPr>
          <p:cNvSpPr/>
          <p:nvPr/>
        </p:nvSpPr>
        <p:spPr>
          <a:xfrm>
            <a:off x="102624" y="755176"/>
            <a:ext cx="4251941" cy="31389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latin typeface="DM Serif Display"/>
              </a:rPr>
              <a:t>Trading Rules for Arima Model</a:t>
            </a:r>
          </a:p>
        </p:txBody>
      </p:sp>
      <p:sp>
        <p:nvSpPr>
          <p:cNvPr id="4" name="Rectangle 3">
            <a:extLst>
              <a:ext uri="{FF2B5EF4-FFF2-40B4-BE49-F238E27FC236}">
                <a16:creationId xmlns:a16="http://schemas.microsoft.com/office/drawing/2014/main" id="{A9535C39-CFBB-1DA1-2027-929F4E8C4301}"/>
              </a:ext>
            </a:extLst>
          </p:cNvPr>
          <p:cNvSpPr/>
          <p:nvPr/>
        </p:nvSpPr>
        <p:spPr>
          <a:xfrm>
            <a:off x="102624" y="1162539"/>
            <a:ext cx="4251941" cy="3764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SG" sz="800" b="1">
                <a:solidFill>
                  <a:schemeClr val="bg1"/>
                </a:solidFill>
                <a:latin typeface="Open Sans Light"/>
                <a:ea typeface="Open Sans Light"/>
                <a:cs typeface="Open Sans Light"/>
              </a:rPr>
              <a:t>1. 25m starting capital</a:t>
            </a:r>
          </a:p>
          <a:p>
            <a:r>
              <a:rPr lang="en-SG" sz="800" b="1">
                <a:solidFill>
                  <a:schemeClr val="bg1"/>
                </a:solidFill>
                <a:latin typeface="Open Sans Light"/>
                <a:ea typeface="Open Sans Light"/>
                <a:cs typeface="Open Sans Light"/>
              </a:rPr>
              <a:t>2. Long-only strategy (4 tiers; monthly rebalancing):</a:t>
            </a:r>
          </a:p>
          <a:p>
            <a:pPr marL="285750" lvl="1" indent="-285750">
              <a:buClr>
                <a:schemeClr val="bg1"/>
              </a:buClr>
              <a:buFont typeface="+mj-lt"/>
              <a:buAutoNum type="romanUcPeriod"/>
            </a:pPr>
            <a:r>
              <a:rPr lang="en-SG" sz="800">
                <a:solidFill>
                  <a:schemeClr val="bg1"/>
                </a:solidFill>
                <a:latin typeface="Open Sans Light"/>
                <a:ea typeface="Open Sans Light"/>
                <a:cs typeface="Open Sans Light"/>
              </a:rPr>
              <a:t>If at month-end Arima model predicts &gt; 100% monthly return for the subsequent month, OWN 300k Netflix shares for the subsequent month. So on the first day of the month, add more shares if currently do not have enough or trim if too much </a:t>
            </a:r>
          </a:p>
          <a:p>
            <a:pPr marL="285750" lvl="1" indent="-285750">
              <a:buClr>
                <a:schemeClr val="bg1"/>
              </a:buClr>
              <a:buFont typeface="+mj-lt"/>
              <a:buAutoNum type="romanUcPeriod"/>
            </a:pPr>
            <a:r>
              <a:rPr lang="en-SG" sz="800">
                <a:solidFill>
                  <a:schemeClr val="bg1"/>
                </a:solidFill>
                <a:latin typeface="Open Sans Light"/>
                <a:ea typeface="Open Sans Light"/>
                <a:cs typeface="Open Sans Light"/>
              </a:rPr>
              <a:t>If at month-end Arima model predicts between 50-100% monthly return for the subsequent month, OWN 250k Netflix shares for the subsequent month. So on the first day of the month, add more shares if currently do not have enough or trim if too much </a:t>
            </a:r>
          </a:p>
          <a:p>
            <a:pPr marL="285750" lvl="1" indent="-285750">
              <a:buClr>
                <a:schemeClr val="bg1"/>
              </a:buClr>
              <a:buFont typeface="+mj-lt"/>
              <a:buAutoNum type="romanUcPeriod"/>
            </a:pPr>
            <a:r>
              <a:rPr lang="en-SG" sz="800">
                <a:solidFill>
                  <a:schemeClr val="bg1"/>
                </a:solidFill>
                <a:latin typeface="Open Sans Light"/>
                <a:ea typeface="Open Sans Light"/>
                <a:cs typeface="Open Sans Light"/>
              </a:rPr>
              <a:t>If at month-end Arima model predicts between 10%-50% monthly return for the subsequent month, OWN 100k Netflix shares for the subsequent month. So on the first day of the month, add more shares if currently do not have enough or trim if too much</a:t>
            </a:r>
          </a:p>
          <a:p>
            <a:pPr marL="285750" lvl="1" indent="-285750">
              <a:buClr>
                <a:schemeClr val="bg1"/>
              </a:buClr>
              <a:buFont typeface="+mj-lt"/>
              <a:buAutoNum type="romanUcPeriod"/>
            </a:pPr>
            <a:r>
              <a:rPr lang="en-SG" sz="800">
                <a:solidFill>
                  <a:schemeClr val="bg1"/>
                </a:solidFill>
                <a:latin typeface="Open Sans Light"/>
                <a:ea typeface="Open Sans Light"/>
                <a:cs typeface="Open Sans Light"/>
              </a:rPr>
              <a:t>If at month-end Arima model predicts between 1-10% monthly return for the subsequent month, OWN 80k Netflix shares for the subsequent month. So on the first day of the month, add more shares if currently do not have enough or trim if too much </a:t>
            </a:r>
          </a:p>
          <a:p>
            <a:pPr marL="171450" lvl="1" indent="-171450">
              <a:buFont typeface="Wingdings" panose="05000000000000000000" pitchFamily="2" charset="2"/>
              <a:buChar char="Ø"/>
            </a:pPr>
            <a:endParaRPr lang="en-SG" sz="800">
              <a:solidFill>
                <a:schemeClr val="bg1"/>
              </a:solidFill>
              <a:latin typeface="Open Sans Light"/>
              <a:ea typeface="Open Sans Light"/>
              <a:cs typeface="Open Sans Light"/>
            </a:endParaRPr>
          </a:p>
          <a:p>
            <a:r>
              <a:rPr lang="en-SG" sz="800" b="1">
                <a:solidFill>
                  <a:schemeClr val="bg1"/>
                </a:solidFill>
                <a:latin typeface="Open Sans Light"/>
                <a:ea typeface="Open Sans Light"/>
                <a:cs typeface="Open Sans Light"/>
              </a:rPr>
              <a:t>3. Added Restrictions on Purchase Notional: </a:t>
            </a:r>
          </a:p>
          <a:p>
            <a:pPr marL="285750" lvl="1" indent="-285750">
              <a:buClr>
                <a:schemeClr val="bg1"/>
              </a:buClr>
              <a:buFont typeface="+mj-lt"/>
              <a:buAutoNum type="romanUcPeriod"/>
            </a:pPr>
            <a:r>
              <a:rPr lang="en-SG" sz="800">
                <a:solidFill>
                  <a:schemeClr val="bg1"/>
                </a:solidFill>
                <a:latin typeface="Open Sans Light"/>
                <a:ea typeface="Open Sans Light"/>
                <a:cs typeface="Open Sans Light"/>
              </a:rPr>
              <a:t>All entry positions must not exceed 20% of Netflix's Average Daily Traded Value (ADTV) to not move Netflix’s market stock price</a:t>
            </a:r>
          </a:p>
          <a:p>
            <a:pPr marL="285750" lvl="1" indent="-285750">
              <a:buClr>
                <a:schemeClr val="bg1"/>
              </a:buClr>
              <a:buFont typeface="+mj-lt"/>
              <a:buAutoNum type="romanUcPeriod"/>
            </a:pPr>
            <a:r>
              <a:rPr lang="en-SG" sz="800">
                <a:solidFill>
                  <a:schemeClr val="bg1"/>
                </a:solidFill>
                <a:latin typeface="Open Sans Light"/>
                <a:ea typeface="Open Sans Light"/>
                <a:cs typeface="Open Sans Light"/>
              </a:rPr>
              <a:t>All purchase notional of the stock must not exceed 70% of outstanding net cash balance at time of purchase </a:t>
            </a:r>
          </a:p>
          <a:p>
            <a:r>
              <a:rPr lang="en-SG" sz="800" b="1">
                <a:solidFill>
                  <a:schemeClr val="bg1"/>
                </a:solidFill>
                <a:latin typeface="Open Sans Light"/>
                <a:ea typeface="Open Sans Light"/>
                <a:cs typeface="Open Sans Light"/>
              </a:rPr>
              <a:t>4. Added Commissions: </a:t>
            </a:r>
          </a:p>
          <a:p>
            <a:pPr marL="285750" lvl="1" indent="-285750">
              <a:buClr>
                <a:schemeClr val="bg1"/>
              </a:buClr>
              <a:buFont typeface="+mj-lt"/>
              <a:buAutoNum type="romanUcPeriod"/>
            </a:pPr>
            <a:r>
              <a:rPr lang="en-SG" sz="800">
                <a:solidFill>
                  <a:schemeClr val="bg1"/>
                </a:solidFill>
                <a:latin typeface="Open Sans Light"/>
                <a:ea typeface="Open Sans Light"/>
                <a:cs typeface="Open Sans Light"/>
              </a:rPr>
              <a:t>0.4% of trade notional as trading fees/commissions</a:t>
            </a:r>
          </a:p>
          <a:p>
            <a:r>
              <a:rPr lang="en-SG" sz="800" b="1">
                <a:solidFill>
                  <a:schemeClr val="bg1"/>
                </a:solidFill>
                <a:latin typeface="Open Sans Light"/>
                <a:ea typeface="Open Sans Light"/>
                <a:cs typeface="Open Sans Light"/>
              </a:rPr>
              <a:t>5. Specified Minimum Hurdle Rate our investment IRR cannot fall under:</a:t>
            </a:r>
          </a:p>
          <a:p>
            <a:pPr marL="285750" lvl="1" indent="-285750">
              <a:buClr>
                <a:schemeClr val="bg1"/>
              </a:buClr>
              <a:buFont typeface="+mj-lt"/>
              <a:buAutoNum type="romanUcPeriod"/>
            </a:pPr>
            <a:r>
              <a:rPr lang="en-SG" sz="800">
                <a:solidFill>
                  <a:schemeClr val="bg1"/>
                </a:solidFill>
                <a:latin typeface="Open Sans Light"/>
                <a:ea typeface="Open Sans Light"/>
                <a:cs typeface="Open Sans Light"/>
              </a:rPr>
              <a:t>CAGR % of our returns over the investment horizon must be above 10% which is the historical S&amp;P 500 market average annualised returns (well we want to beat the market)</a:t>
            </a:r>
          </a:p>
          <a:p>
            <a:endParaRPr lang="en-SG" sz="900" b="1">
              <a:solidFill>
                <a:schemeClr val="bg1"/>
              </a:solidFill>
              <a:latin typeface="Open Sans Light"/>
              <a:ea typeface="Open Sans Light"/>
              <a:cs typeface="Open Sans Light"/>
            </a:endParaRPr>
          </a:p>
        </p:txBody>
      </p:sp>
      <p:pic>
        <p:nvPicPr>
          <p:cNvPr id="6" name="Picture 5">
            <a:extLst>
              <a:ext uri="{FF2B5EF4-FFF2-40B4-BE49-F238E27FC236}">
                <a16:creationId xmlns:a16="http://schemas.microsoft.com/office/drawing/2014/main" id="{62F28243-0A60-77B0-7D8C-80D75A817E84}"/>
              </a:ext>
            </a:extLst>
          </p:cNvPr>
          <p:cNvPicPr>
            <a:picLocks noChangeAspect="1"/>
          </p:cNvPicPr>
          <p:nvPr/>
        </p:nvPicPr>
        <p:blipFill>
          <a:blip r:embed="rId4"/>
          <a:stretch>
            <a:fillRect/>
          </a:stretch>
        </p:blipFill>
        <p:spPr>
          <a:xfrm>
            <a:off x="4427621" y="755177"/>
            <a:ext cx="4575084" cy="3885575"/>
          </a:xfrm>
          <a:prstGeom prst="rect">
            <a:avLst/>
          </a:prstGeom>
        </p:spPr>
      </p:pic>
      <p:sp>
        <p:nvSpPr>
          <p:cNvPr id="7" name="Rectangle 6">
            <a:extLst>
              <a:ext uri="{FF2B5EF4-FFF2-40B4-BE49-F238E27FC236}">
                <a16:creationId xmlns:a16="http://schemas.microsoft.com/office/drawing/2014/main" id="{4963BCAD-0BF8-5C1C-A216-652BF5758F91}"/>
              </a:ext>
            </a:extLst>
          </p:cNvPr>
          <p:cNvSpPr/>
          <p:nvPr/>
        </p:nvSpPr>
        <p:spPr>
          <a:xfrm>
            <a:off x="4427621" y="4709505"/>
            <a:ext cx="4575084" cy="2176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Table in Python Appendix</a:t>
            </a:r>
            <a:endParaRPr lang="en-SG"/>
          </a:p>
        </p:txBody>
      </p:sp>
    </p:spTree>
    <p:extLst>
      <p:ext uri="{BB962C8B-B14F-4D97-AF65-F5344CB8AC3E}">
        <p14:creationId xmlns:p14="http://schemas.microsoft.com/office/powerpoint/2010/main" val="3944576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5"/>
          <p:cNvPicPr preferRelativeResize="0"/>
          <p:nvPr/>
        </p:nvPicPr>
        <p:blipFill rotWithShape="1">
          <a:blip r:embed="rId3">
            <a:alphaModFix/>
          </a:blip>
          <a:srcRect l="651" t="1526" r="661"/>
          <a:stretch/>
        </p:blipFill>
        <p:spPr>
          <a:xfrm>
            <a:off x="0" y="0"/>
            <a:ext cx="9144000" cy="5178237"/>
          </a:xfrm>
          <a:prstGeom prst="rect">
            <a:avLst/>
          </a:prstGeom>
          <a:noFill/>
          <a:ln>
            <a:noFill/>
          </a:ln>
        </p:spPr>
      </p:pic>
      <p:sp>
        <p:nvSpPr>
          <p:cNvPr id="211" name="Google Shape;211;p35"/>
          <p:cNvSpPr txBox="1">
            <a:spLocks noGrp="1"/>
          </p:cNvSpPr>
          <p:nvPr>
            <p:ph type="subTitle" idx="1"/>
          </p:nvPr>
        </p:nvSpPr>
        <p:spPr>
          <a:xfrm>
            <a:off x="6227278" y="1341861"/>
            <a:ext cx="2877300" cy="2952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
                <a:solidFill>
                  <a:schemeClr val="lt1"/>
                </a:solidFill>
              </a:rPr>
              <a:t>Problem</a:t>
            </a:r>
            <a:endParaRPr sz="2800">
              <a:solidFill>
                <a:schemeClr val="lt1"/>
              </a:solidFill>
            </a:endParaRPr>
          </a:p>
        </p:txBody>
      </p:sp>
      <p:sp>
        <p:nvSpPr>
          <p:cNvPr id="212" name="Google Shape;212;p35"/>
          <p:cNvSpPr/>
          <p:nvPr/>
        </p:nvSpPr>
        <p:spPr>
          <a:xfrm>
            <a:off x="4617823" y="0"/>
            <a:ext cx="4526177" cy="5166077"/>
          </a:xfrm>
          <a:prstGeom prst="rect">
            <a:avLst/>
          </a:prstGeom>
          <a:solidFill>
            <a:schemeClr val="lt1">
              <a:alpha val="723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800">
              <a:solidFill>
                <a:schemeClr val="bg2"/>
              </a:solidFill>
              <a:latin typeface="Calibri"/>
              <a:ea typeface="Calibri"/>
              <a:cs typeface="Calibri"/>
            </a:endParaRPr>
          </a:p>
        </p:txBody>
      </p:sp>
      <p:sp>
        <p:nvSpPr>
          <p:cNvPr id="2" name="TextBox 1">
            <a:extLst>
              <a:ext uri="{FF2B5EF4-FFF2-40B4-BE49-F238E27FC236}">
                <a16:creationId xmlns:a16="http://schemas.microsoft.com/office/drawing/2014/main" id="{26A9FAEA-6882-F74C-61F7-E7851438F2DD}"/>
              </a:ext>
            </a:extLst>
          </p:cNvPr>
          <p:cNvSpPr txBox="1"/>
          <p:nvPr/>
        </p:nvSpPr>
        <p:spPr>
          <a:xfrm>
            <a:off x="4493270" y="4821065"/>
            <a:ext cx="3968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b="1">
              <a:solidFill>
                <a:schemeClr val="bg2"/>
              </a:solidFill>
              <a:latin typeface="Calibri"/>
            </a:endParaRPr>
          </a:p>
        </p:txBody>
      </p:sp>
      <p:sp>
        <p:nvSpPr>
          <p:cNvPr id="18" name="Subtitle 17">
            <a:extLst>
              <a:ext uri="{FF2B5EF4-FFF2-40B4-BE49-F238E27FC236}">
                <a16:creationId xmlns:a16="http://schemas.microsoft.com/office/drawing/2014/main" id="{FBC32A2F-BB68-1B71-99E8-9C6B4B02E858}"/>
              </a:ext>
            </a:extLst>
          </p:cNvPr>
          <p:cNvSpPr>
            <a:spLocks noGrp="1"/>
          </p:cNvSpPr>
          <p:nvPr>
            <p:ph type="subTitle" idx="3"/>
          </p:nvPr>
        </p:nvSpPr>
        <p:spPr/>
        <p:txBody>
          <a:bodyPr/>
          <a:lstStyle/>
          <a:p>
            <a:endParaRPr lang="en-SG"/>
          </a:p>
        </p:txBody>
      </p:sp>
      <p:sp>
        <p:nvSpPr>
          <p:cNvPr id="19" name="Title 1">
            <a:extLst>
              <a:ext uri="{FF2B5EF4-FFF2-40B4-BE49-F238E27FC236}">
                <a16:creationId xmlns:a16="http://schemas.microsoft.com/office/drawing/2014/main" id="{F34E7A49-C742-8479-5E33-1F3A910132DF}"/>
              </a:ext>
            </a:extLst>
          </p:cNvPr>
          <p:cNvSpPr txBox="1">
            <a:spLocks/>
          </p:cNvSpPr>
          <p:nvPr/>
        </p:nvSpPr>
        <p:spPr>
          <a:xfrm>
            <a:off x="141294" y="216339"/>
            <a:ext cx="8515935" cy="9462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a:solidFill>
                  <a:schemeClr val="bg1"/>
                </a:solidFill>
                <a:latin typeface="DM Serif Display"/>
              </a:rPr>
              <a:t>Project End Goal: Phase One and Two  </a:t>
            </a:r>
          </a:p>
        </p:txBody>
      </p:sp>
      <p:sp>
        <p:nvSpPr>
          <p:cNvPr id="20" name="Rectangle: Rounded Corners 19">
            <a:extLst>
              <a:ext uri="{FF2B5EF4-FFF2-40B4-BE49-F238E27FC236}">
                <a16:creationId xmlns:a16="http://schemas.microsoft.com/office/drawing/2014/main" id="{F8566FF7-4F0D-C0D9-5603-B721FE97D75F}"/>
              </a:ext>
            </a:extLst>
          </p:cNvPr>
          <p:cNvSpPr/>
          <p:nvPr/>
        </p:nvSpPr>
        <p:spPr>
          <a:xfrm>
            <a:off x="457845" y="868450"/>
            <a:ext cx="3616657" cy="2624919"/>
          </a:xfrm>
          <a:prstGeom prst="round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latin typeface="DM Serif Display"/>
              </a:rPr>
              <a:t>Phase 1 “Mission”:</a:t>
            </a:r>
          </a:p>
          <a:p>
            <a:pPr algn="ctr"/>
            <a:endParaRPr lang="en-SG" sz="1600" b="1">
              <a:latin typeface="DM Serif Display"/>
            </a:endParaRPr>
          </a:p>
          <a:p>
            <a:pPr algn="ctr"/>
            <a:r>
              <a:rPr lang="en-SG">
                <a:latin typeface="DM Serif Display"/>
              </a:rPr>
              <a:t> Finding out if investing in Netflix via an </a:t>
            </a:r>
            <a:r>
              <a:rPr lang="en-SG" b="1">
                <a:latin typeface="DM Serif Display"/>
              </a:rPr>
              <a:t>equal weight portfolio </a:t>
            </a:r>
            <a:r>
              <a:rPr lang="en-SG">
                <a:latin typeface="DM Serif Display"/>
              </a:rPr>
              <a:t>consisting of quantitative models and fundamental model delivers a </a:t>
            </a:r>
            <a:r>
              <a:rPr lang="en-SG" b="1">
                <a:latin typeface="DM Serif Display"/>
              </a:rPr>
              <a:t>higher Sharpe ratio </a:t>
            </a:r>
            <a:r>
              <a:rPr lang="en-SG">
                <a:latin typeface="DM Serif Display"/>
              </a:rPr>
              <a:t>versus just investing in Netflix through a </a:t>
            </a:r>
            <a:r>
              <a:rPr lang="en-SG" b="1">
                <a:latin typeface="DM Serif Display"/>
              </a:rPr>
              <a:t>standalone</a:t>
            </a:r>
            <a:r>
              <a:rPr lang="en-SG">
                <a:latin typeface="DM Serif Display"/>
              </a:rPr>
              <a:t> fundamental model  </a:t>
            </a:r>
          </a:p>
          <a:p>
            <a:pPr algn="ctr"/>
            <a:endParaRPr lang="en-SG" dirty="0"/>
          </a:p>
        </p:txBody>
      </p:sp>
      <p:sp>
        <p:nvSpPr>
          <p:cNvPr id="21" name="Rectangle: Rounded Corners 20">
            <a:extLst>
              <a:ext uri="{FF2B5EF4-FFF2-40B4-BE49-F238E27FC236}">
                <a16:creationId xmlns:a16="http://schemas.microsoft.com/office/drawing/2014/main" id="{F2C9D926-90A8-C010-B6BC-75A04A718C1F}"/>
              </a:ext>
            </a:extLst>
          </p:cNvPr>
          <p:cNvSpPr/>
          <p:nvPr/>
        </p:nvSpPr>
        <p:spPr>
          <a:xfrm>
            <a:off x="5181866" y="890098"/>
            <a:ext cx="3616657" cy="2624919"/>
          </a:xfrm>
          <a:prstGeom prst="roundRect">
            <a:avLst/>
          </a:prstGeom>
          <a:solidFill>
            <a:schemeClr val="accent3">
              <a:lumMod val="20000"/>
              <a:lumOff val="80000"/>
              <a:alpha val="99000"/>
            </a:schemeClr>
          </a:solidFill>
          <a:ln>
            <a:solidFill>
              <a:schemeClr val="bg1">
                <a:alpha val="96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b="1">
                <a:solidFill>
                  <a:schemeClr val="tx1"/>
                </a:solidFill>
                <a:latin typeface="DM Serif Display"/>
              </a:rPr>
              <a:t>Phase 2 “Mission”:</a:t>
            </a:r>
          </a:p>
          <a:p>
            <a:pPr algn="ctr"/>
            <a:endParaRPr lang="en-SG" b="1">
              <a:solidFill>
                <a:schemeClr val="tx1"/>
              </a:solidFill>
              <a:latin typeface="DM Serif Display"/>
            </a:endParaRPr>
          </a:p>
          <a:p>
            <a:pPr algn="ctr"/>
            <a:r>
              <a:rPr lang="en-SG">
                <a:solidFill>
                  <a:schemeClr val="tx1"/>
                </a:solidFill>
                <a:latin typeface="DM Serif Display"/>
              </a:rPr>
              <a:t>Comparing the </a:t>
            </a:r>
            <a:r>
              <a:rPr lang="en-SG" b="1">
                <a:solidFill>
                  <a:schemeClr val="tx1"/>
                </a:solidFill>
                <a:latin typeface="DM Serif Display"/>
              </a:rPr>
              <a:t>one-year forward Netflix </a:t>
            </a:r>
            <a:r>
              <a:rPr lang="en-SG">
                <a:solidFill>
                  <a:schemeClr val="tx1"/>
                </a:solidFill>
                <a:latin typeface="DM Serif Display"/>
              </a:rPr>
              <a:t>stock price predicted by both the quantitative models and fundamental models and </a:t>
            </a:r>
            <a:r>
              <a:rPr lang="en-SG" b="1">
                <a:solidFill>
                  <a:schemeClr val="tx1"/>
                </a:solidFill>
                <a:latin typeface="DM Serif Display"/>
              </a:rPr>
              <a:t>accounting for their differences  </a:t>
            </a:r>
          </a:p>
        </p:txBody>
      </p:sp>
      <p:sp>
        <p:nvSpPr>
          <p:cNvPr id="23" name="Rectangle 22">
            <a:extLst>
              <a:ext uri="{FF2B5EF4-FFF2-40B4-BE49-F238E27FC236}">
                <a16:creationId xmlns:a16="http://schemas.microsoft.com/office/drawing/2014/main" id="{63D7035C-6865-83E5-2569-137E0047D321}"/>
              </a:ext>
            </a:extLst>
          </p:cNvPr>
          <p:cNvSpPr/>
          <p:nvPr/>
        </p:nvSpPr>
        <p:spPr>
          <a:xfrm>
            <a:off x="31843" y="4106939"/>
            <a:ext cx="968991" cy="359391"/>
          </a:xfrm>
          <a:prstGeom prst="rect">
            <a:avLst/>
          </a:prstGeom>
          <a:solidFill>
            <a:schemeClr val="bg1">
              <a:lumMod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200">
                <a:latin typeface="DM Serif Display"/>
              </a:rPr>
              <a:t>1. OLS</a:t>
            </a:r>
          </a:p>
        </p:txBody>
      </p:sp>
      <p:sp>
        <p:nvSpPr>
          <p:cNvPr id="24" name="Rectangle 23">
            <a:extLst>
              <a:ext uri="{FF2B5EF4-FFF2-40B4-BE49-F238E27FC236}">
                <a16:creationId xmlns:a16="http://schemas.microsoft.com/office/drawing/2014/main" id="{B50FC161-BD23-18EF-C775-6A51E4A150CF}"/>
              </a:ext>
            </a:extLst>
          </p:cNvPr>
          <p:cNvSpPr/>
          <p:nvPr/>
        </p:nvSpPr>
        <p:spPr>
          <a:xfrm>
            <a:off x="1071614" y="4106939"/>
            <a:ext cx="1055159" cy="359391"/>
          </a:xfrm>
          <a:prstGeom prst="rect">
            <a:avLst/>
          </a:prstGeom>
          <a:solidFill>
            <a:schemeClr val="bg1">
              <a:lumMod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200">
                <a:latin typeface="DM Serif Display"/>
              </a:rPr>
              <a:t>2. Arima</a:t>
            </a:r>
          </a:p>
        </p:txBody>
      </p:sp>
      <p:sp>
        <p:nvSpPr>
          <p:cNvPr id="25" name="Rectangle 24">
            <a:extLst>
              <a:ext uri="{FF2B5EF4-FFF2-40B4-BE49-F238E27FC236}">
                <a16:creationId xmlns:a16="http://schemas.microsoft.com/office/drawing/2014/main" id="{2939253E-8B8D-E2AE-4D09-84B803510ECA}"/>
              </a:ext>
            </a:extLst>
          </p:cNvPr>
          <p:cNvSpPr/>
          <p:nvPr/>
        </p:nvSpPr>
        <p:spPr>
          <a:xfrm>
            <a:off x="2195476" y="4106939"/>
            <a:ext cx="1055159" cy="359391"/>
          </a:xfrm>
          <a:prstGeom prst="rect">
            <a:avLst/>
          </a:prstGeom>
          <a:solidFill>
            <a:schemeClr val="bg1">
              <a:lumMod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200">
                <a:latin typeface="DM Serif Display"/>
              </a:rPr>
              <a:t>3. Arima-X</a:t>
            </a:r>
          </a:p>
        </p:txBody>
      </p:sp>
      <p:sp>
        <p:nvSpPr>
          <p:cNvPr id="26" name="Rectangle 25">
            <a:extLst>
              <a:ext uri="{FF2B5EF4-FFF2-40B4-BE49-F238E27FC236}">
                <a16:creationId xmlns:a16="http://schemas.microsoft.com/office/drawing/2014/main" id="{76406616-C08A-B8AB-E5CA-D6FE526A6F07}"/>
              </a:ext>
            </a:extLst>
          </p:cNvPr>
          <p:cNvSpPr/>
          <p:nvPr/>
        </p:nvSpPr>
        <p:spPr>
          <a:xfrm>
            <a:off x="3302400" y="4106938"/>
            <a:ext cx="1105825" cy="359391"/>
          </a:xfrm>
          <a:prstGeom prst="rect">
            <a:avLst/>
          </a:prstGeom>
          <a:solidFill>
            <a:srgbClr val="002060"/>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200">
                <a:latin typeface="DM Serif Display"/>
              </a:rPr>
              <a:t>4. Fundamental</a:t>
            </a:r>
          </a:p>
        </p:txBody>
      </p:sp>
      <p:sp>
        <p:nvSpPr>
          <p:cNvPr id="31" name="Rectangle 30">
            <a:extLst>
              <a:ext uri="{FF2B5EF4-FFF2-40B4-BE49-F238E27FC236}">
                <a16:creationId xmlns:a16="http://schemas.microsoft.com/office/drawing/2014/main" id="{64B6B3BC-35DF-5318-26FC-0B0044E08929}"/>
              </a:ext>
            </a:extLst>
          </p:cNvPr>
          <p:cNvSpPr/>
          <p:nvPr/>
        </p:nvSpPr>
        <p:spPr>
          <a:xfrm>
            <a:off x="31843" y="4567451"/>
            <a:ext cx="968991" cy="418531"/>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solidFill>
                  <a:schemeClr val="tx1"/>
                </a:solidFill>
                <a:latin typeface="DM Serif Display"/>
              </a:rPr>
              <a:t>US$25m</a:t>
            </a:r>
          </a:p>
          <a:p>
            <a:pPr algn="ctr"/>
            <a:r>
              <a:rPr lang="en-SG">
                <a:solidFill>
                  <a:schemeClr val="tx1"/>
                </a:solidFill>
                <a:latin typeface="DM Serif Display"/>
              </a:rPr>
              <a:t>Capital</a:t>
            </a:r>
          </a:p>
        </p:txBody>
      </p:sp>
      <p:sp>
        <p:nvSpPr>
          <p:cNvPr id="32" name="Rectangle 31">
            <a:extLst>
              <a:ext uri="{FF2B5EF4-FFF2-40B4-BE49-F238E27FC236}">
                <a16:creationId xmlns:a16="http://schemas.microsoft.com/office/drawing/2014/main" id="{81FC883D-9785-B830-403D-241E735B09EF}"/>
              </a:ext>
            </a:extLst>
          </p:cNvPr>
          <p:cNvSpPr/>
          <p:nvPr/>
        </p:nvSpPr>
        <p:spPr>
          <a:xfrm>
            <a:off x="1071614" y="4567450"/>
            <a:ext cx="1055159" cy="418531"/>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solidFill>
                  <a:schemeClr val="tx1"/>
                </a:solidFill>
                <a:latin typeface="DM Serif Display"/>
              </a:rPr>
              <a:t>US$25m</a:t>
            </a:r>
          </a:p>
          <a:p>
            <a:pPr algn="ctr"/>
            <a:r>
              <a:rPr lang="en-SG">
                <a:solidFill>
                  <a:schemeClr val="tx1"/>
                </a:solidFill>
                <a:latin typeface="DM Serif Display"/>
              </a:rPr>
              <a:t>Capital</a:t>
            </a:r>
          </a:p>
        </p:txBody>
      </p:sp>
      <p:sp>
        <p:nvSpPr>
          <p:cNvPr id="33" name="Rectangle 32">
            <a:extLst>
              <a:ext uri="{FF2B5EF4-FFF2-40B4-BE49-F238E27FC236}">
                <a16:creationId xmlns:a16="http://schemas.microsoft.com/office/drawing/2014/main" id="{9230F853-A57A-DFF7-647D-B0D02C2311F4}"/>
              </a:ext>
            </a:extLst>
          </p:cNvPr>
          <p:cNvSpPr/>
          <p:nvPr/>
        </p:nvSpPr>
        <p:spPr>
          <a:xfrm>
            <a:off x="2175269" y="4567450"/>
            <a:ext cx="1075366" cy="418531"/>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solidFill>
                  <a:schemeClr val="tx1"/>
                </a:solidFill>
                <a:latin typeface="DM Serif Display"/>
              </a:rPr>
              <a:t>US$25m</a:t>
            </a:r>
          </a:p>
          <a:p>
            <a:pPr algn="ctr"/>
            <a:r>
              <a:rPr lang="en-SG">
                <a:solidFill>
                  <a:schemeClr val="tx1"/>
                </a:solidFill>
                <a:latin typeface="DM Serif Display"/>
              </a:rPr>
              <a:t>Capital</a:t>
            </a:r>
          </a:p>
        </p:txBody>
      </p:sp>
      <p:sp>
        <p:nvSpPr>
          <p:cNvPr id="34" name="Rectangle 33">
            <a:extLst>
              <a:ext uri="{FF2B5EF4-FFF2-40B4-BE49-F238E27FC236}">
                <a16:creationId xmlns:a16="http://schemas.microsoft.com/office/drawing/2014/main" id="{8724F0FE-2459-9A87-D0F3-A9D7D11448D1}"/>
              </a:ext>
            </a:extLst>
          </p:cNvPr>
          <p:cNvSpPr/>
          <p:nvPr/>
        </p:nvSpPr>
        <p:spPr>
          <a:xfrm>
            <a:off x="3326790" y="4573432"/>
            <a:ext cx="1075366" cy="418531"/>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solidFill>
                  <a:schemeClr val="tx1"/>
                </a:solidFill>
                <a:latin typeface="DM Serif Display"/>
              </a:rPr>
              <a:t>US$25m</a:t>
            </a:r>
          </a:p>
          <a:p>
            <a:pPr algn="ctr"/>
            <a:r>
              <a:rPr lang="en-SG">
                <a:solidFill>
                  <a:schemeClr val="tx1"/>
                </a:solidFill>
                <a:latin typeface="DM Serif Display"/>
              </a:rPr>
              <a:t>Capital</a:t>
            </a:r>
          </a:p>
        </p:txBody>
      </p:sp>
      <p:sp>
        <p:nvSpPr>
          <p:cNvPr id="36" name="Arrow: Down 35">
            <a:extLst>
              <a:ext uri="{FF2B5EF4-FFF2-40B4-BE49-F238E27FC236}">
                <a16:creationId xmlns:a16="http://schemas.microsoft.com/office/drawing/2014/main" id="{C194477F-374A-868B-03F1-EB92B813A1B5}"/>
              </a:ext>
            </a:extLst>
          </p:cNvPr>
          <p:cNvSpPr/>
          <p:nvPr/>
        </p:nvSpPr>
        <p:spPr>
          <a:xfrm>
            <a:off x="1521067" y="3580262"/>
            <a:ext cx="305752" cy="52667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Arrow: Down 36">
            <a:extLst>
              <a:ext uri="{FF2B5EF4-FFF2-40B4-BE49-F238E27FC236}">
                <a16:creationId xmlns:a16="http://schemas.microsoft.com/office/drawing/2014/main" id="{1E048937-EC89-E562-B13D-10738F2186CE}"/>
              </a:ext>
            </a:extLst>
          </p:cNvPr>
          <p:cNvSpPr/>
          <p:nvPr/>
        </p:nvSpPr>
        <p:spPr>
          <a:xfrm>
            <a:off x="2570179" y="3564391"/>
            <a:ext cx="305752" cy="52667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0" name="Picture 39" descr="Logo&#10;&#10;Description automatically generated">
            <a:extLst>
              <a:ext uri="{FF2B5EF4-FFF2-40B4-BE49-F238E27FC236}">
                <a16:creationId xmlns:a16="http://schemas.microsoft.com/office/drawing/2014/main" id="{ED4D1628-8F14-6083-FBBA-9DDE3B8C8F73}"/>
              </a:ext>
            </a:extLst>
          </p:cNvPr>
          <p:cNvPicPr>
            <a:picLocks noChangeAspect="1"/>
          </p:cNvPicPr>
          <p:nvPr/>
        </p:nvPicPr>
        <p:blipFill>
          <a:blip r:embed="rId4"/>
          <a:stretch>
            <a:fillRect/>
          </a:stretch>
        </p:blipFill>
        <p:spPr>
          <a:xfrm>
            <a:off x="3322814" y="2877679"/>
            <a:ext cx="1243115" cy="619809"/>
          </a:xfrm>
          <a:prstGeom prst="rect">
            <a:avLst/>
          </a:prstGeom>
        </p:spPr>
      </p:pic>
      <p:pic>
        <p:nvPicPr>
          <p:cNvPr id="45" name="Picture 44" descr="Logo&#10;&#10;Description automatically generated">
            <a:extLst>
              <a:ext uri="{FF2B5EF4-FFF2-40B4-BE49-F238E27FC236}">
                <a16:creationId xmlns:a16="http://schemas.microsoft.com/office/drawing/2014/main" id="{C6C2B817-9AEB-BAD2-EB33-E72435492EAC}"/>
              </a:ext>
            </a:extLst>
          </p:cNvPr>
          <p:cNvPicPr>
            <a:picLocks noChangeAspect="1"/>
          </p:cNvPicPr>
          <p:nvPr/>
        </p:nvPicPr>
        <p:blipFill>
          <a:blip r:embed="rId4"/>
          <a:stretch>
            <a:fillRect/>
          </a:stretch>
        </p:blipFill>
        <p:spPr>
          <a:xfrm>
            <a:off x="8004010" y="2892090"/>
            <a:ext cx="1243115" cy="619809"/>
          </a:xfrm>
          <a:prstGeom prst="rect">
            <a:avLst/>
          </a:prstGeom>
        </p:spPr>
      </p:pic>
      <p:pic>
        <p:nvPicPr>
          <p:cNvPr id="47" name="Picture 46" descr="Icon&#10;&#10;Description automatically generated">
            <a:extLst>
              <a:ext uri="{FF2B5EF4-FFF2-40B4-BE49-F238E27FC236}">
                <a16:creationId xmlns:a16="http://schemas.microsoft.com/office/drawing/2014/main" id="{1A3BF0B7-3ABD-6BFD-EB05-04D503CF8D7A}"/>
              </a:ext>
            </a:extLst>
          </p:cNvPr>
          <p:cNvPicPr>
            <a:picLocks noChangeAspect="1"/>
          </p:cNvPicPr>
          <p:nvPr/>
        </p:nvPicPr>
        <p:blipFill>
          <a:blip r:embed="rId5"/>
          <a:stretch>
            <a:fillRect/>
          </a:stretch>
        </p:blipFill>
        <p:spPr>
          <a:xfrm>
            <a:off x="5950411" y="3637562"/>
            <a:ext cx="1944181" cy="1405970"/>
          </a:xfrm>
          <a:prstGeom prst="rect">
            <a:avLst/>
          </a:prstGeom>
        </p:spPr>
      </p:pic>
      <p:sp>
        <p:nvSpPr>
          <p:cNvPr id="51" name="Arrow: Striped Right 50">
            <a:extLst>
              <a:ext uri="{FF2B5EF4-FFF2-40B4-BE49-F238E27FC236}">
                <a16:creationId xmlns:a16="http://schemas.microsoft.com/office/drawing/2014/main" id="{78F1CE91-E140-4C96-AA77-316A0BEF327D}"/>
              </a:ext>
            </a:extLst>
          </p:cNvPr>
          <p:cNvSpPr/>
          <p:nvPr/>
        </p:nvSpPr>
        <p:spPr>
          <a:xfrm>
            <a:off x="4172113" y="2019760"/>
            <a:ext cx="939741" cy="650032"/>
          </a:xfrm>
          <a:prstGeom prst="stripedRightArrow">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Arrow: Down 2">
            <a:extLst>
              <a:ext uri="{FF2B5EF4-FFF2-40B4-BE49-F238E27FC236}">
                <a16:creationId xmlns:a16="http://schemas.microsoft.com/office/drawing/2014/main" id="{73317EE2-D003-B910-7EB6-2B02320FA920}"/>
              </a:ext>
            </a:extLst>
          </p:cNvPr>
          <p:cNvSpPr/>
          <p:nvPr/>
        </p:nvSpPr>
        <p:spPr>
          <a:xfrm rot="2420989">
            <a:off x="591976" y="3529703"/>
            <a:ext cx="305752" cy="52667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Arrow: Down 3">
            <a:extLst>
              <a:ext uri="{FF2B5EF4-FFF2-40B4-BE49-F238E27FC236}">
                <a16:creationId xmlns:a16="http://schemas.microsoft.com/office/drawing/2014/main" id="{0A32FF30-BE27-780C-8F2D-9B3388E169CB}"/>
              </a:ext>
            </a:extLst>
          </p:cNvPr>
          <p:cNvSpPr/>
          <p:nvPr/>
        </p:nvSpPr>
        <p:spPr>
          <a:xfrm rot="19799536">
            <a:off x="3509727" y="3549204"/>
            <a:ext cx="305752" cy="52667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37605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68240" y="1422"/>
            <a:ext cx="9144001"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41294" y="216339"/>
            <a:ext cx="8515935" cy="946200"/>
          </a:xfrm>
        </p:spPr>
        <p:txBody>
          <a:bodyPr/>
          <a:lstStyle/>
          <a:p>
            <a:r>
              <a:rPr lang="en-US">
                <a:solidFill>
                  <a:schemeClr val="bg1"/>
                </a:solidFill>
              </a:rPr>
              <a:t>Building of Trading Positions and P&amp;L Based on Arima-predicted Annual Returns</a:t>
            </a:r>
          </a:p>
        </p:txBody>
      </p:sp>
      <p:sp>
        <p:nvSpPr>
          <p:cNvPr id="3" name="Rectangle 2">
            <a:extLst>
              <a:ext uri="{FF2B5EF4-FFF2-40B4-BE49-F238E27FC236}">
                <a16:creationId xmlns:a16="http://schemas.microsoft.com/office/drawing/2014/main" id="{152796BA-CD53-4C26-D991-D5CE0278B78A}"/>
              </a:ext>
            </a:extLst>
          </p:cNvPr>
          <p:cNvSpPr/>
          <p:nvPr/>
        </p:nvSpPr>
        <p:spPr>
          <a:xfrm>
            <a:off x="141294" y="755176"/>
            <a:ext cx="4506333" cy="31389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latin typeface="DM Serif Display"/>
              </a:rPr>
              <a:t>Trading Rules for Arima-X Model</a:t>
            </a:r>
          </a:p>
        </p:txBody>
      </p:sp>
      <p:sp>
        <p:nvSpPr>
          <p:cNvPr id="4" name="Rectangle 3">
            <a:extLst>
              <a:ext uri="{FF2B5EF4-FFF2-40B4-BE49-F238E27FC236}">
                <a16:creationId xmlns:a16="http://schemas.microsoft.com/office/drawing/2014/main" id="{A9535C39-CFBB-1DA1-2027-929F4E8C4301}"/>
              </a:ext>
            </a:extLst>
          </p:cNvPr>
          <p:cNvSpPr/>
          <p:nvPr/>
        </p:nvSpPr>
        <p:spPr>
          <a:xfrm>
            <a:off x="102624" y="1162539"/>
            <a:ext cx="4545003" cy="3764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SG" sz="850" b="1">
                <a:solidFill>
                  <a:schemeClr val="bg1"/>
                </a:solidFill>
                <a:latin typeface="Open Sans Light"/>
                <a:ea typeface="Open Sans Light"/>
                <a:cs typeface="Open Sans Light"/>
              </a:rPr>
              <a:t>1. 25m starting capital</a:t>
            </a:r>
          </a:p>
          <a:p>
            <a:r>
              <a:rPr lang="en-SG" sz="850" b="1">
                <a:solidFill>
                  <a:schemeClr val="bg1"/>
                </a:solidFill>
                <a:latin typeface="Open Sans Light"/>
                <a:ea typeface="Open Sans Light"/>
                <a:cs typeface="Open Sans Light"/>
              </a:rPr>
              <a:t>2. Long-only strategy (4 tiers; monthly rebalancing):</a:t>
            </a:r>
          </a:p>
          <a:p>
            <a:pPr marL="285750" lvl="1" indent="-285750">
              <a:buClr>
                <a:schemeClr val="bg1"/>
              </a:buClr>
              <a:buFont typeface="+mj-lt"/>
              <a:buAutoNum type="romanUcPeriod"/>
            </a:pPr>
            <a:r>
              <a:rPr lang="en-SG" sz="850">
                <a:solidFill>
                  <a:schemeClr val="bg1"/>
                </a:solidFill>
                <a:latin typeface="Open Sans Light"/>
                <a:ea typeface="Open Sans Light"/>
                <a:cs typeface="Open Sans Light"/>
              </a:rPr>
              <a:t>If at month-end Arima-X model predicts &gt; 20% monthly return for the subsequent month, OWN 350k Netflix shares for the subsequent month. So on the first day of the month, add more shares if currently do not have enough or trim if too much </a:t>
            </a:r>
          </a:p>
          <a:p>
            <a:pPr marL="285750" lvl="1" indent="-285750">
              <a:buClr>
                <a:schemeClr val="bg1"/>
              </a:buClr>
              <a:buFont typeface="+mj-lt"/>
              <a:buAutoNum type="romanUcPeriod"/>
            </a:pPr>
            <a:r>
              <a:rPr lang="en-SG" sz="850">
                <a:solidFill>
                  <a:schemeClr val="bg1"/>
                </a:solidFill>
                <a:latin typeface="Open Sans Light"/>
                <a:ea typeface="Open Sans Light"/>
                <a:cs typeface="Open Sans Light"/>
              </a:rPr>
              <a:t>If at month-end Arima-X model predicts between 10-20% monthly return for the subsequent month, OWN 300k Netflix shares for the subsequent month. So on the first day of the month, add more shares if currently do not have enough or trim if too much </a:t>
            </a:r>
          </a:p>
          <a:p>
            <a:pPr marL="285750" lvl="1" indent="-285750">
              <a:buClr>
                <a:schemeClr val="bg1"/>
              </a:buClr>
              <a:buFont typeface="+mj-lt"/>
              <a:buAutoNum type="romanUcPeriod"/>
            </a:pPr>
            <a:r>
              <a:rPr lang="en-SG" sz="850">
                <a:solidFill>
                  <a:schemeClr val="bg1"/>
                </a:solidFill>
                <a:latin typeface="Open Sans Light"/>
                <a:ea typeface="Open Sans Light"/>
                <a:cs typeface="Open Sans Light"/>
              </a:rPr>
              <a:t>If at month-end Arima-X model predicts between 5%-10% monthly return for the subsequent month, OWN 200k Netflix shares for the subsequent month. So on the first day of the month, add more shares if currently do not have enough or trim if too much</a:t>
            </a:r>
          </a:p>
          <a:p>
            <a:pPr marL="285750" lvl="1" indent="-285750">
              <a:buClr>
                <a:schemeClr val="bg1"/>
              </a:buClr>
              <a:buFont typeface="+mj-lt"/>
              <a:buAutoNum type="romanUcPeriod"/>
            </a:pPr>
            <a:r>
              <a:rPr lang="en-SG" sz="850">
                <a:solidFill>
                  <a:schemeClr val="bg1"/>
                </a:solidFill>
                <a:latin typeface="Open Sans Light"/>
                <a:ea typeface="Open Sans Light"/>
                <a:cs typeface="Open Sans Light"/>
              </a:rPr>
              <a:t>If at month-end Arima-X model predicts between &gt; 0% monthly return for the subsequent month, OWN 100k Netflix shares for the subsequent month. So on the first day of the month, add more shares if currently do not have enough or trim if too much </a:t>
            </a:r>
          </a:p>
          <a:p>
            <a:r>
              <a:rPr lang="en-SG" sz="850" b="1">
                <a:solidFill>
                  <a:schemeClr val="bg1"/>
                </a:solidFill>
                <a:latin typeface="Open Sans Light"/>
                <a:ea typeface="Open Sans Light"/>
                <a:cs typeface="Open Sans Light"/>
              </a:rPr>
              <a:t>3. Added Restrictions on Purchase Notional: </a:t>
            </a:r>
          </a:p>
          <a:p>
            <a:pPr marL="285750" lvl="1" indent="-285750">
              <a:buClr>
                <a:schemeClr val="bg1"/>
              </a:buClr>
              <a:buFont typeface="+mj-lt"/>
              <a:buAutoNum type="romanUcPeriod"/>
            </a:pPr>
            <a:r>
              <a:rPr lang="en-SG" sz="850">
                <a:solidFill>
                  <a:schemeClr val="bg1"/>
                </a:solidFill>
                <a:latin typeface="Open Sans Light"/>
                <a:ea typeface="Open Sans Light"/>
                <a:cs typeface="Open Sans Light"/>
              </a:rPr>
              <a:t>All entry positions must not exceed 20% of Netflix's Average Daily Traded Value (ADTV) to not move Netflix’s market stock price</a:t>
            </a:r>
          </a:p>
          <a:p>
            <a:pPr marL="285750" lvl="1" indent="-285750">
              <a:buClr>
                <a:schemeClr val="bg1"/>
              </a:buClr>
              <a:buFont typeface="+mj-lt"/>
              <a:buAutoNum type="romanUcPeriod"/>
            </a:pPr>
            <a:r>
              <a:rPr lang="en-SG" sz="850">
                <a:solidFill>
                  <a:schemeClr val="bg1"/>
                </a:solidFill>
                <a:latin typeface="Open Sans Light"/>
                <a:ea typeface="Open Sans Light"/>
                <a:cs typeface="Open Sans Light"/>
              </a:rPr>
              <a:t>All purchase notional of the stock must not exceed 70% of outstanding net cash balance at time of purchase </a:t>
            </a:r>
          </a:p>
          <a:p>
            <a:r>
              <a:rPr lang="en-SG" sz="850" b="1">
                <a:solidFill>
                  <a:schemeClr val="bg1"/>
                </a:solidFill>
                <a:latin typeface="Open Sans Light"/>
                <a:ea typeface="Open Sans Light"/>
                <a:cs typeface="Open Sans Light"/>
              </a:rPr>
              <a:t>4. Added Commissions: </a:t>
            </a:r>
          </a:p>
          <a:p>
            <a:pPr marL="285750" lvl="1" indent="-285750">
              <a:buClr>
                <a:schemeClr val="bg1"/>
              </a:buClr>
              <a:buFont typeface="+mj-lt"/>
              <a:buAutoNum type="romanUcPeriod"/>
            </a:pPr>
            <a:r>
              <a:rPr lang="en-SG" sz="850">
                <a:solidFill>
                  <a:schemeClr val="bg1"/>
                </a:solidFill>
                <a:latin typeface="Open Sans Light"/>
                <a:ea typeface="Open Sans Light"/>
                <a:cs typeface="Open Sans Light"/>
              </a:rPr>
              <a:t>0.4% of trade notional as trading fees/commissions</a:t>
            </a:r>
          </a:p>
          <a:p>
            <a:r>
              <a:rPr lang="en-SG" sz="850" b="1">
                <a:solidFill>
                  <a:schemeClr val="bg1"/>
                </a:solidFill>
                <a:latin typeface="Open Sans Light"/>
                <a:ea typeface="Open Sans Light"/>
                <a:cs typeface="Open Sans Light"/>
              </a:rPr>
              <a:t>5. Specified Minimum Hurdle Rate our investment IRR cannot fall under:</a:t>
            </a:r>
          </a:p>
          <a:p>
            <a:pPr marL="285750" lvl="1" indent="-285750">
              <a:buClr>
                <a:schemeClr val="bg1"/>
              </a:buClr>
              <a:buFont typeface="+mj-lt"/>
              <a:buAutoNum type="romanUcPeriod"/>
            </a:pPr>
            <a:r>
              <a:rPr lang="en-SG" sz="850">
                <a:solidFill>
                  <a:schemeClr val="bg1"/>
                </a:solidFill>
                <a:latin typeface="Open Sans Light"/>
                <a:ea typeface="Open Sans Light"/>
                <a:cs typeface="Open Sans Light"/>
              </a:rPr>
              <a:t>CAGR % of our returns over the investment horizon must be above 10% which is the historical S&amp;P 500 market average annualised returns (well we want to beat the market)</a:t>
            </a:r>
          </a:p>
        </p:txBody>
      </p:sp>
      <p:pic>
        <p:nvPicPr>
          <p:cNvPr id="7" name="Picture 6">
            <a:extLst>
              <a:ext uri="{FF2B5EF4-FFF2-40B4-BE49-F238E27FC236}">
                <a16:creationId xmlns:a16="http://schemas.microsoft.com/office/drawing/2014/main" id="{D74B6A65-8B98-CC38-DF11-0DD549984AA0}"/>
              </a:ext>
            </a:extLst>
          </p:cNvPr>
          <p:cNvPicPr>
            <a:picLocks noChangeAspect="1"/>
          </p:cNvPicPr>
          <p:nvPr/>
        </p:nvPicPr>
        <p:blipFill>
          <a:blip r:embed="rId4"/>
          <a:stretch>
            <a:fillRect/>
          </a:stretch>
        </p:blipFill>
        <p:spPr>
          <a:xfrm>
            <a:off x="4716890" y="755176"/>
            <a:ext cx="4285816" cy="3899326"/>
          </a:xfrm>
          <a:prstGeom prst="rect">
            <a:avLst/>
          </a:prstGeom>
        </p:spPr>
      </p:pic>
      <p:sp>
        <p:nvSpPr>
          <p:cNvPr id="8" name="Rectangle 7">
            <a:extLst>
              <a:ext uri="{FF2B5EF4-FFF2-40B4-BE49-F238E27FC236}">
                <a16:creationId xmlns:a16="http://schemas.microsoft.com/office/drawing/2014/main" id="{2C8629C6-7ED6-64D7-F7DE-EAB711443F8B}"/>
              </a:ext>
            </a:extLst>
          </p:cNvPr>
          <p:cNvSpPr/>
          <p:nvPr/>
        </p:nvSpPr>
        <p:spPr>
          <a:xfrm>
            <a:off x="4716890" y="4709505"/>
            <a:ext cx="4285816" cy="2176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Full Table in Python Appendix</a:t>
            </a:r>
            <a:endParaRPr lang="en-SG"/>
          </a:p>
        </p:txBody>
      </p:sp>
    </p:spTree>
    <p:extLst>
      <p:ext uri="{BB962C8B-B14F-4D97-AF65-F5344CB8AC3E}">
        <p14:creationId xmlns:p14="http://schemas.microsoft.com/office/powerpoint/2010/main" val="3384011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6"/>
        <p:cNvGrpSpPr/>
        <p:nvPr/>
      </p:nvGrpSpPr>
      <p:grpSpPr>
        <a:xfrm>
          <a:off x="0" y="0"/>
          <a:ext cx="0" cy="0"/>
          <a:chOff x="0" y="0"/>
          <a:chExt cx="0" cy="0"/>
        </a:xfrm>
      </p:grpSpPr>
      <p:sp>
        <p:nvSpPr>
          <p:cNvPr id="577" name="Google Shape;577;p49"/>
          <p:cNvSpPr txBox="1">
            <a:spLocks noGrp="1"/>
          </p:cNvSpPr>
          <p:nvPr>
            <p:ph type="ctrTitle"/>
          </p:nvPr>
        </p:nvSpPr>
        <p:spPr>
          <a:xfrm flipH="1">
            <a:off x="2609225" y="2243225"/>
            <a:ext cx="2876700" cy="1921200"/>
          </a:xfrm>
          <a:prstGeom prst="rect">
            <a:avLst/>
          </a:prstGeom>
        </p:spPr>
        <p:txBody>
          <a:bodyPr spcFirstLastPara="1" wrap="square" lIns="91425" tIns="91425" rIns="91425" bIns="91425" anchor="b" anchorCtr="0">
            <a:noAutofit/>
          </a:bodyPr>
          <a:lstStyle/>
          <a:p>
            <a:r>
              <a:rPr lang="en">
                <a:solidFill>
                  <a:schemeClr val="lt1"/>
                </a:solidFill>
              </a:rPr>
              <a:t>Phase 1:</a:t>
            </a:r>
            <a:br>
              <a:rPr lang="en">
                <a:solidFill>
                  <a:schemeClr val="lt1"/>
                </a:solidFill>
              </a:rPr>
            </a:br>
            <a:r>
              <a:rPr lang="en" sz="2200">
                <a:solidFill>
                  <a:schemeClr val="lt1"/>
                </a:solidFill>
              </a:rPr>
              <a:t>Results: Did our Overall Portfolio Sharpe Ratio Improve w the Addition of Quantitative Trading Strategies?</a:t>
            </a:r>
          </a:p>
        </p:txBody>
      </p:sp>
      <p:sp>
        <p:nvSpPr>
          <p:cNvPr id="578" name="Google Shape;578;p49"/>
          <p:cNvSpPr txBox="1">
            <a:spLocks noGrp="1"/>
          </p:cNvSpPr>
          <p:nvPr>
            <p:ph type="title" idx="2"/>
          </p:nvPr>
        </p:nvSpPr>
        <p:spPr>
          <a:xfrm flipH="1">
            <a:off x="3514050" y="2419325"/>
            <a:ext cx="4488300" cy="162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05</a:t>
            </a:r>
            <a:endParaRPr>
              <a:solidFill>
                <a:schemeClr val="lt1"/>
              </a:solidFill>
            </a:endParaRPr>
          </a:p>
        </p:txBody>
      </p:sp>
    </p:spTree>
    <p:extLst>
      <p:ext uri="{BB962C8B-B14F-4D97-AF65-F5344CB8AC3E}">
        <p14:creationId xmlns:p14="http://schemas.microsoft.com/office/powerpoint/2010/main" val="2281615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131928" y="0"/>
            <a:ext cx="9275928"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73140" y="275479"/>
            <a:ext cx="8602370" cy="946200"/>
          </a:xfrm>
        </p:spPr>
        <p:txBody>
          <a:bodyPr/>
          <a:lstStyle/>
          <a:p>
            <a:r>
              <a:rPr lang="en-US">
                <a:solidFill>
                  <a:schemeClr val="bg1"/>
                </a:solidFill>
              </a:rPr>
              <a:t>Sharpe Ratio Comparison Across the 4 Models &amp; Equal Weight Portfolio  </a:t>
            </a:r>
          </a:p>
        </p:txBody>
      </p:sp>
      <p:pic>
        <p:nvPicPr>
          <p:cNvPr id="8" name="Picture 7">
            <a:extLst>
              <a:ext uri="{FF2B5EF4-FFF2-40B4-BE49-F238E27FC236}">
                <a16:creationId xmlns:a16="http://schemas.microsoft.com/office/drawing/2014/main" id="{0218A8C5-F348-72F8-C776-B5FED2AB08AE}"/>
              </a:ext>
            </a:extLst>
          </p:cNvPr>
          <p:cNvPicPr>
            <a:picLocks noChangeAspect="1"/>
          </p:cNvPicPr>
          <p:nvPr/>
        </p:nvPicPr>
        <p:blipFill>
          <a:blip r:embed="rId4"/>
          <a:stretch>
            <a:fillRect/>
          </a:stretch>
        </p:blipFill>
        <p:spPr>
          <a:xfrm>
            <a:off x="45493" y="1168784"/>
            <a:ext cx="6883020" cy="3557891"/>
          </a:xfrm>
          <a:prstGeom prst="rect">
            <a:avLst/>
          </a:prstGeom>
        </p:spPr>
      </p:pic>
      <p:sp>
        <p:nvSpPr>
          <p:cNvPr id="15" name="Oval 14">
            <a:extLst>
              <a:ext uri="{FF2B5EF4-FFF2-40B4-BE49-F238E27FC236}">
                <a16:creationId xmlns:a16="http://schemas.microsoft.com/office/drawing/2014/main" id="{AE6B64EB-5BE8-6C4D-374F-A266A6804223}"/>
              </a:ext>
            </a:extLst>
          </p:cNvPr>
          <p:cNvSpPr/>
          <p:nvPr/>
        </p:nvSpPr>
        <p:spPr>
          <a:xfrm>
            <a:off x="4696431" y="1402453"/>
            <a:ext cx="821410" cy="568657"/>
          </a:xfrm>
          <a:prstGeom prst="ellipse">
            <a:avLst/>
          </a:prstGeom>
          <a:solidFill>
            <a:srgbClr val="FFFF0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a:solidFill>
                  <a:srgbClr val="00B050"/>
                </a:solidFill>
              </a:rPr>
              <a:t>~0.70</a:t>
            </a:r>
          </a:p>
          <a:p>
            <a:pPr algn="ctr"/>
            <a:r>
              <a:rPr lang="en-SG" sz="800" b="1">
                <a:solidFill>
                  <a:srgbClr val="00B050"/>
                </a:solidFill>
              </a:rPr>
              <a:t>Sharpe</a:t>
            </a:r>
          </a:p>
        </p:txBody>
      </p:sp>
      <p:sp>
        <p:nvSpPr>
          <p:cNvPr id="17" name="Oval 16">
            <a:extLst>
              <a:ext uri="{FF2B5EF4-FFF2-40B4-BE49-F238E27FC236}">
                <a16:creationId xmlns:a16="http://schemas.microsoft.com/office/drawing/2014/main" id="{17019CBB-4E1B-5986-C372-6F7BE0F7D29E}"/>
              </a:ext>
            </a:extLst>
          </p:cNvPr>
          <p:cNvSpPr/>
          <p:nvPr/>
        </p:nvSpPr>
        <p:spPr>
          <a:xfrm>
            <a:off x="3648501" y="2058623"/>
            <a:ext cx="837873" cy="568657"/>
          </a:xfrm>
          <a:prstGeom prst="ellipse">
            <a:avLst/>
          </a:prstGeom>
          <a:solidFill>
            <a:srgbClr val="FFFF00"/>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a:solidFill>
                  <a:srgbClr val="FF0000"/>
                </a:solidFill>
              </a:rPr>
              <a:t>~0.50</a:t>
            </a:r>
          </a:p>
          <a:p>
            <a:pPr algn="ctr"/>
            <a:r>
              <a:rPr lang="en-SG" sz="800" b="1">
                <a:solidFill>
                  <a:srgbClr val="FF0000"/>
                </a:solidFill>
              </a:rPr>
              <a:t>Sharpe</a:t>
            </a:r>
          </a:p>
        </p:txBody>
      </p:sp>
      <p:cxnSp>
        <p:nvCxnSpPr>
          <p:cNvPr id="19" name="Straight Arrow Connector 18">
            <a:extLst>
              <a:ext uri="{FF2B5EF4-FFF2-40B4-BE49-F238E27FC236}">
                <a16:creationId xmlns:a16="http://schemas.microsoft.com/office/drawing/2014/main" id="{688FF38D-0FE5-A3C1-7422-79C7BB98A4AA}"/>
              </a:ext>
            </a:extLst>
          </p:cNvPr>
          <p:cNvCxnSpPr>
            <a:cxnSpLocks/>
          </p:cNvCxnSpPr>
          <p:nvPr/>
        </p:nvCxnSpPr>
        <p:spPr>
          <a:xfrm flipV="1">
            <a:off x="4404218" y="1835204"/>
            <a:ext cx="335563" cy="279780"/>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059DDB57-36E2-A4BF-0F2D-5B32F8C3AD77}"/>
              </a:ext>
            </a:extLst>
          </p:cNvPr>
          <p:cNvSpPr/>
          <p:nvPr/>
        </p:nvSpPr>
        <p:spPr>
          <a:xfrm>
            <a:off x="7051344" y="1168784"/>
            <a:ext cx="1810603" cy="35578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a:solidFill>
                  <a:schemeClr val="bg1"/>
                </a:solidFill>
                <a:latin typeface="DM Serif Display"/>
              </a:rPr>
              <a:t>*Quantitative trading  Strategies have INDEED enabled a traditional fundamental buy &amp; hold equity analyst deliver superior risk-adjusted returns!</a:t>
            </a:r>
          </a:p>
        </p:txBody>
      </p:sp>
      <p:sp>
        <p:nvSpPr>
          <p:cNvPr id="3" name="Rectangle 2">
            <a:extLst>
              <a:ext uri="{FF2B5EF4-FFF2-40B4-BE49-F238E27FC236}">
                <a16:creationId xmlns:a16="http://schemas.microsoft.com/office/drawing/2014/main" id="{E2991598-8B96-F766-B7E9-949CC4680369}"/>
              </a:ext>
            </a:extLst>
          </p:cNvPr>
          <p:cNvSpPr/>
          <p:nvPr/>
        </p:nvSpPr>
        <p:spPr>
          <a:xfrm>
            <a:off x="45492" y="4786003"/>
            <a:ext cx="6883019" cy="2176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DM Serif Display"/>
              </a:rPr>
              <a:t>Combined Portfolio P&amp;L Stream in Python in Appendix</a:t>
            </a:r>
            <a:endParaRPr lang="en-SG">
              <a:latin typeface="DM Serif Display"/>
            </a:endParaRPr>
          </a:p>
        </p:txBody>
      </p:sp>
      <p:cxnSp>
        <p:nvCxnSpPr>
          <p:cNvPr id="4" name="Straight Arrow Connector 3">
            <a:extLst>
              <a:ext uri="{FF2B5EF4-FFF2-40B4-BE49-F238E27FC236}">
                <a16:creationId xmlns:a16="http://schemas.microsoft.com/office/drawing/2014/main" id="{B409D886-B5BB-71CE-5741-4BF0AFC043E7}"/>
              </a:ext>
            </a:extLst>
          </p:cNvPr>
          <p:cNvCxnSpPr>
            <a:cxnSpLocks/>
          </p:cNvCxnSpPr>
          <p:nvPr/>
        </p:nvCxnSpPr>
        <p:spPr>
          <a:xfrm>
            <a:off x="796954" y="1810037"/>
            <a:ext cx="2718033" cy="0"/>
          </a:xfrm>
          <a:prstGeom prst="straightConnector1">
            <a:avLst/>
          </a:prstGeom>
          <a:ln>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FB9593C-A8B5-81C2-B194-32DB3E066903}"/>
              </a:ext>
            </a:extLst>
          </p:cNvPr>
          <p:cNvSpPr/>
          <p:nvPr/>
        </p:nvSpPr>
        <p:spPr>
          <a:xfrm>
            <a:off x="1878645" y="1686781"/>
            <a:ext cx="560354" cy="2650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Q</a:t>
            </a:r>
            <a:r>
              <a:rPr lang="en-SG" sz="800" b="1">
                <a:solidFill>
                  <a:schemeClr val="bg1"/>
                </a:solidFill>
              </a:rPr>
              <a:t>uant Wins!</a:t>
            </a:r>
          </a:p>
        </p:txBody>
      </p:sp>
    </p:spTree>
    <p:extLst>
      <p:ext uri="{BB962C8B-B14F-4D97-AF65-F5344CB8AC3E}">
        <p14:creationId xmlns:p14="http://schemas.microsoft.com/office/powerpoint/2010/main" val="2331859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63690" y="0"/>
            <a:ext cx="9207690"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73140" y="275479"/>
            <a:ext cx="8898072" cy="946200"/>
          </a:xfrm>
        </p:spPr>
        <p:txBody>
          <a:bodyPr/>
          <a:lstStyle/>
          <a:p>
            <a:r>
              <a:rPr lang="en-US" sz="1500">
                <a:solidFill>
                  <a:schemeClr val="bg1"/>
                </a:solidFill>
              </a:rPr>
              <a:t>Breaking Down the Sharpe Ratio: High CAGR (IRR) or lower Historical Volatility from Quant Models</a:t>
            </a:r>
          </a:p>
        </p:txBody>
      </p:sp>
      <p:pic>
        <p:nvPicPr>
          <p:cNvPr id="14" name="Picture 13">
            <a:extLst>
              <a:ext uri="{FF2B5EF4-FFF2-40B4-BE49-F238E27FC236}">
                <a16:creationId xmlns:a16="http://schemas.microsoft.com/office/drawing/2014/main" id="{64799305-5D87-6D6E-FCE9-972DF9E903BB}"/>
              </a:ext>
            </a:extLst>
          </p:cNvPr>
          <p:cNvPicPr>
            <a:picLocks noChangeAspect="1"/>
          </p:cNvPicPr>
          <p:nvPr/>
        </p:nvPicPr>
        <p:blipFill>
          <a:blip r:embed="rId4"/>
          <a:stretch>
            <a:fillRect/>
          </a:stretch>
        </p:blipFill>
        <p:spPr>
          <a:xfrm>
            <a:off x="-46795" y="933136"/>
            <a:ext cx="4972246" cy="4119443"/>
          </a:xfrm>
          <a:prstGeom prst="rect">
            <a:avLst/>
          </a:prstGeom>
        </p:spPr>
      </p:pic>
      <p:pic>
        <p:nvPicPr>
          <p:cNvPr id="16" name="Picture 15">
            <a:extLst>
              <a:ext uri="{FF2B5EF4-FFF2-40B4-BE49-F238E27FC236}">
                <a16:creationId xmlns:a16="http://schemas.microsoft.com/office/drawing/2014/main" id="{5B06A122-3838-EE63-D0CF-F49EC3A02204}"/>
              </a:ext>
            </a:extLst>
          </p:cNvPr>
          <p:cNvPicPr>
            <a:picLocks noChangeAspect="1"/>
          </p:cNvPicPr>
          <p:nvPr/>
        </p:nvPicPr>
        <p:blipFill>
          <a:blip r:embed="rId5"/>
          <a:stretch>
            <a:fillRect/>
          </a:stretch>
        </p:blipFill>
        <p:spPr>
          <a:xfrm>
            <a:off x="367764" y="1856158"/>
            <a:ext cx="1930881" cy="973744"/>
          </a:xfrm>
          <a:prstGeom prst="rect">
            <a:avLst/>
          </a:prstGeom>
        </p:spPr>
      </p:pic>
      <p:sp>
        <p:nvSpPr>
          <p:cNvPr id="17" name="Rectangle 16">
            <a:extLst>
              <a:ext uri="{FF2B5EF4-FFF2-40B4-BE49-F238E27FC236}">
                <a16:creationId xmlns:a16="http://schemas.microsoft.com/office/drawing/2014/main" id="{0C7C1DD4-C10E-7372-35FB-71390E54C9EF}"/>
              </a:ext>
            </a:extLst>
          </p:cNvPr>
          <p:cNvSpPr/>
          <p:nvPr/>
        </p:nvSpPr>
        <p:spPr>
          <a:xfrm>
            <a:off x="3241305" y="1260214"/>
            <a:ext cx="522514" cy="2729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b="1">
                <a:solidFill>
                  <a:schemeClr val="tx1"/>
                </a:solidFill>
              </a:rPr>
              <a:t>~50% </a:t>
            </a:r>
            <a:r>
              <a:rPr lang="en-SG" sz="800" b="1">
                <a:solidFill>
                  <a:schemeClr val="tx1"/>
                </a:solidFill>
              </a:rPr>
              <a:t>Vol</a:t>
            </a:r>
          </a:p>
        </p:txBody>
      </p:sp>
      <p:sp>
        <p:nvSpPr>
          <p:cNvPr id="18" name="Rectangle 17">
            <a:extLst>
              <a:ext uri="{FF2B5EF4-FFF2-40B4-BE49-F238E27FC236}">
                <a16:creationId xmlns:a16="http://schemas.microsoft.com/office/drawing/2014/main" id="{795F6D31-EDE6-7CA5-5E2F-22A90D892232}"/>
              </a:ext>
            </a:extLst>
          </p:cNvPr>
          <p:cNvSpPr/>
          <p:nvPr/>
        </p:nvSpPr>
        <p:spPr>
          <a:xfrm>
            <a:off x="2298645" y="3031238"/>
            <a:ext cx="559559" cy="2729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b="1">
                <a:solidFill>
                  <a:schemeClr val="tx1"/>
                </a:solidFill>
              </a:rPr>
              <a:t>15.8% </a:t>
            </a:r>
            <a:r>
              <a:rPr lang="en-SG" sz="800" b="1">
                <a:solidFill>
                  <a:schemeClr val="tx1"/>
                </a:solidFill>
              </a:rPr>
              <a:t>IRR</a:t>
            </a:r>
          </a:p>
        </p:txBody>
      </p:sp>
      <p:cxnSp>
        <p:nvCxnSpPr>
          <p:cNvPr id="4" name="Straight Arrow Connector 3">
            <a:extLst>
              <a:ext uri="{FF2B5EF4-FFF2-40B4-BE49-F238E27FC236}">
                <a16:creationId xmlns:a16="http://schemas.microsoft.com/office/drawing/2014/main" id="{C17C303C-659E-1388-5248-BA4AFE544174}"/>
              </a:ext>
            </a:extLst>
          </p:cNvPr>
          <p:cNvCxnSpPr>
            <a:cxnSpLocks/>
          </p:cNvCxnSpPr>
          <p:nvPr/>
        </p:nvCxnSpPr>
        <p:spPr>
          <a:xfrm>
            <a:off x="540917" y="3534740"/>
            <a:ext cx="3066349" cy="0"/>
          </a:xfrm>
          <a:prstGeom prst="straightConnector1">
            <a:avLst/>
          </a:prstGeom>
          <a:ln>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DC7D83E-641C-3DEA-69B3-DD01E01F23E0}"/>
              </a:ext>
            </a:extLst>
          </p:cNvPr>
          <p:cNvSpPr/>
          <p:nvPr/>
        </p:nvSpPr>
        <p:spPr>
          <a:xfrm>
            <a:off x="1848273" y="3377252"/>
            <a:ext cx="450372" cy="26505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b="1">
                <a:solidFill>
                  <a:schemeClr val="bg1"/>
                </a:solidFill>
              </a:rPr>
              <a:t>~14% IRR</a:t>
            </a:r>
          </a:p>
        </p:txBody>
      </p:sp>
      <p:sp>
        <p:nvSpPr>
          <p:cNvPr id="10" name="Rectangle 9">
            <a:extLst>
              <a:ext uri="{FF2B5EF4-FFF2-40B4-BE49-F238E27FC236}">
                <a16:creationId xmlns:a16="http://schemas.microsoft.com/office/drawing/2014/main" id="{94FDE264-C180-CAEE-3075-EF2E550F962D}"/>
              </a:ext>
            </a:extLst>
          </p:cNvPr>
          <p:cNvSpPr/>
          <p:nvPr/>
        </p:nvSpPr>
        <p:spPr>
          <a:xfrm>
            <a:off x="2298645" y="3833346"/>
            <a:ext cx="450372" cy="265050"/>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b="1">
                <a:solidFill>
                  <a:schemeClr val="bg1"/>
                </a:solidFill>
              </a:rPr>
              <a:t>~11% IRR</a:t>
            </a:r>
          </a:p>
        </p:txBody>
      </p:sp>
      <p:sp>
        <p:nvSpPr>
          <p:cNvPr id="11" name="Rectangle 10">
            <a:extLst>
              <a:ext uri="{FF2B5EF4-FFF2-40B4-BE49-F238E27FC236}">
                <a16:creationId xmlns:a16="http://schemas.microsoft.com/office/drawing/2014/main" id="{5929A4E8-855A-89E3-803A-4046A9B5B1B2}"/>
              </a:ext>
            </a:extLst>
          </p:cNvPr>
          <p:cNvSpPr/>
          <p:nvPr/>
        </p:nvSpPr>
        <p:spPr>
          <a:xfrm>
            <a:off x="1415863" y="3831480"/>
            <a:ext cx="450372" cy="265050"/>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b="1">
                <a:solidFill>
                  <a:schemeClr val="bg1"/>
                </a:solidFill>
              </a:rPr>
              <a:t>~11% IRR</a:t>
            </a:r>
          </a:p>
        </p:txBody>
      </p:sp>
      <p:pic>
        <p:nvPicPr>
          <p:cNvPr id="21" name="Picture 20">
            <a:extLst>
              <a:ext uri="{FF2B5EF4-FFF2-40B4-BE49-F238E27FC236}">
                <a16:creationId xmlns:a16="http://schemas.microsoft.com/office/drawing/2014/main" id="{D2FD7B39-7A2F-0BF7-C2F3-D272CCA4BEF4}"/>
              </a:ext>
            </a:extLst>
          </p:cNvPr>
          <p:cNvPicPr>
            <a:picLocks noChangeAspect="1"/>
          </p:cNvPicPr>
          <p:nvPr/>
        </p:nvPicPr>
        <p:blipFill>
          <a:blip r:embed="rId6"/>
          <a:stretch>
            <a:fillRect/>
          </a:stretch>
        </p:blipFill>
        <p:spPr>
          <a:xfrm>
            <a:off x="4914622" y="933135"/>
            <a:ext cx="4229378" cy="4119443"/>
          </a:xfrm>
          <a:prstGeom prst="rect">
            <a:avLst/>
          </a:prstGeom>
        </p:spPr>
      </p:pic>
      <p:sp>
        <p:nvSpPr>
          <p:cNvPr id="22" name="Rectangle 21">
            <a:extLst>
              <a:ext uri="{FF2B5EF4-FFF2-40B4-BE49-F238E27FC236}">
                <a16:creationId xmlns:a16="http://schemas.microsoft.com/office/drawing/2014/main" id="{3D6CF54C-E8ED-7CE8-B0F5-DD8935D0E922}"/>
              </a:ext>
            </a:extLst>
          </p:cNvPr>
          <p:cNvSpPr/>
          <p:nvPr/>
        </p:nvSpPr>
        <p:spPr>
          <a:xfrm>
            <a:off x="-63690" y="729842"/>
            <a:ext cx="4853804" cy="18502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CAGR (IRR) % vs Historical Vol of 4 Strategies</a:t>
            </a:r>
            <a:endParaRPr lang="en-SG"/>
          </a:p>
        </p:txBody>
      </p:sp>
      <p:sp>
        <p:nvSpPr>
          <p:cNvPr id="23" name="Rectangle 22">
            <a:extLst>
              <a:ext uri="{FF2B5EF4-FFF2-40B4-BE49-F238E27FC236}">
                <a16:creationId xmlns:a16="http://schemas.microsoft.com/office/drawing/2014/main" id="{7D89E1B3-6A2D-BE47-E1C4-A043D03F3BB2}"/>
              </a:ext>
            </a:extLst>
          </p:cNvPr>
          <p:cNvSpPr/>
          <p:nvPr/>
        </p:nvSpPr>
        <p:spPr>
          <a:xfrm>
            <a:off x="4993270" y="729842"/>
            <a:ext cx="4167625" cy="2032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Cumulative Returns </a:t>
            </a:r>
            <a:r>
              <a:rPr lang="en-US" sz="1000"/>
              <a:t>(look at the volatility!)</a:t>
            </a:r>
            <a:endParaRPr lang="en-SG" sz="1000"/>
          </a:p>
        </p:txBody>
      </p:sp>
      <p:sp>
        <p:nvSpPr>
          <p:cNvPr id="3" name="Rectangle: Rounded Corners 2">
            <a:extLst>
              <a:ext uri="{FF2B5EF4-FFF2-40B4-BE49-F238E27FC236}">
                <a16:creationId xmlns:a16="http://schemas.microsoft.com/office/drawing/2014/main" id="{E9E24DB6-3083-2D34-01A8-6FD4477A113E}"/>
              </a:ext>
            </a:extLst>
          </p:cNvPr>
          <p:cNvSpPr/>
          <p:nvPr/>
        </p:nvSpPr>
        <p:spPr>
          <a:xfrm>
            <a:off x="5329175" y="2395242"/>
            <a:ext cx="1233466" cy="1693195"/>
          </a:xfrm>
          <a:prstGeom prst="roundRect">
            <a:avLst/>
          </a:prstGeom>
          <a:solidFill>
            <a:srgbClr val="FFC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f-ZA" sz="750">
                <a:solidFill>
                  <a:schemeClr val="tx1"/>
                </a:solidFill>
              </a:rPr>
              <a:t>Neflix went through a hypergrowth phase the </a:t>
            </a:r>
            <a:r>
              <a:rPr lang="af-ZA" sz="750" b="1">
                <a:solidFill>
                  <a:schemeClr val="tx1"/>
                </a:solidFill>
              </a:rPr>
              <a:t>last 10-years </a:t>
            </a:r>
            <a:r>
              <a:rPr lang="af-ZA" sz="750">
                <a:solidFill>
                  <a:schemeClr val="tx1"/>
                </a:solidFill>
              </a:rPr>
              <a:t>as they burn cash to acquire more SVOD subscribers to </a:t>
            </a:r>
            <a:r>
              <a:rPr lang="af-ZA" sz="750" b="1">
                <a:solidFill>
                  <a:schemeClr val="tx1"/>
                </a:solidFill>
              </a:rPr>
              <a:t>gain market share</a:t>
            </a:r>
            <a:r>
              <a:rPr lang="af-ZA" sz="750">
                <a:solidFill>
                  <a:schemeClr val="tx1"/>
                </a:solidFill>
              </a:rPr>
              <a:t>, hence its stock price was very susceptible to </a:t>
            </a:r>
            <a:r>
              <a:rPr lang="af-ZA" sz="750" b="1">
                <a:solidFill>
                  <a:schemeClr val="tx1"/>
                </a:solidFill>
              </a:rPr>
              <a:t>drastic downs and ups </a:t>
            </a:r>
            <a:r>
              <a:rPr lang="af-ZA" sz="750">
                <a:solidFill>
                  <a:schemeClr val="tx1"/>
                </a:solidFill>
              </a:rPr>
              <a:t>from </a:t>
            </a:r>
            <a:r>
              <a:rPr lang="af-ZA" sz="750" b="1">
                <a:solidFill>
                  <a:schemeClr val="tx1"/>
                </a:solidFill>
              </a:rPr>
              <a:t>missing and outperforming </a:t>
            </a:r>
            <a:r>
              <a:rPr lang="af-ZA" sz="750">
                <a:solidFill>
                  <a:schemeClr val="tx1"/>
                </a:solidFill>
              </a:rPr>
              <a:t>concensus subscriber growth estimates   </a:t>
            </a:r>
            <a:endParaRPr lang="en-SG" sz="750">
              <a:solidFill>
                <a:schemeClr val="tx1"/>
              </a:solidFill>
            </a:endParaRPr>
          </a:p>
        </p:txBody>
      </p:sp>
    </p:spTree>
    <p:extLst>
      <p:ext uri="{BB962C8B-B14F-4D97-AF65-F5344CB8AC3E}">
        <p14:creationId xmlns:p14="http://schemas.microsoft.com/office/powerpoint/2010/main" val="689512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6"/>
        <p:cNvGrpSpPr/>
        <p:nvPr/>
      </p:nvGrpSpPr>
      <p:grpSpPr>
        <a:xfrm>
          <a:off x="0" y="0"/>
          <a:ext cx="0" cy="0"/>
          <a:chOff x="0" y="0"/>
          <a:chExt cx="0" cy="0"/>
        </a:xfrm>
      </p:grpSpPr>
      <p:sp>
        <p:nvSpPr>
          <p:cNvPr id="577" name="Google Shape;577;p49"/>
          <p:cNvSpPr txBox="1">
            <a:spLocks noGrp="1"/>
          </p:cNvSpPr>
          <p:nvPr>
            <p:ph type="ctrTitle"/>
          </p:nvPr>
        </p:nvSpPr>
        <p:spPr>
          <a:xfrm flipH="1">
            <a:off x="2609225" y="2243225"/>
            <a:ext cx="2876700" cy="1921200"/>
          </a:xfrm>
          <a:prstGeom prst="rect">
            <a:avLst/>
          </a:prstGeom>
        </p:spPr>
        <p:txBody>
          <a:bodyPr spcFirstLastPara="1" wrap="square" lIns="91425" tIns="91425" rIns="91425" bIns="91425" anchor="b" anchorCtr="0">
            <a:noAutofit/>
          </a:bodyPr>
          <a:lstStyle/>
          <a:p>
            <a:r>
              <a:rPr lang="en">
                <a:solidFill>
                  <a:schemeClr val="lt1"/>
                </a:solidFill>
              </a:rPr>
              <a:t>Phase 2:</a:t>
            </a:r>
            <a:br>
              <a:rPr lang="en">
                <a:solidFill>
                  <a:schemeClr val="lt1"/>
                </a:solidFill>
              </a:rPr>
            </a:br>
            <a:r>
              <a:rPr lang="en" sz="2800">
                <a:solidFill>
                  <a:schemeClr val="lt1"/>
                </a:solidFill>
              </a:rPr>
              <a:t>1-year Forward Predicted Netflix Stock Price Comparison Across our Models</a:t>
            </a:r>
            <a:br>
              <a:rPr lang="en" sz="3000">
                <a:solidFill>
                  <a:schemeClr val="lt1"/>
                </a:solidFill>
              </a:rPr>
            </a:br>
            <a:r>
              <a:rPr lang="en" sz="1500">
                <a:solidFill>
                  <a:schemeClr val="lt1"/>
                </a:solidFill>
              </a:rPr>
              <a:t>(30</a:t>
            </a:r>
            <a:r>
              <a:rPr lang="en" sz="1500" baseline="30000">
                <a:solidFill>
                  <a:schemeClr val="lt1"/>
                </a:solidFill>
              </a:rPr>
              <a:t>th</a:t>
            </a:r>
            <a:r>
              <a:rPr lang="en" sz="1500">
                <a:solidFill>
                  <a:schemeClr val="lt1"/>
                </a:solidFill>
              </a:rPr>
              <a:t> sep 2022)</a:t>
            </a:r>
          </a:p>
        </p:txBody>
      </p:sp>
      <p:sp>
        <p:nvSpPr>
          <p:cNvPr id="578" name="Google Shape;578;p49"/>
          <p:cNvSpPr txBox="1">
            <a:spLocks noGrp="1"/>
          </p:cNvSpPr>
          <p:nvPr>
            <p:ph type="title" idx="2"/>
          </p:nvPr>
        </p:nvSpPr>
        <p:spPr>
          <a:xfrm flipH="1">
            <a:off x="3514050" y="2419325"/>
            <a:ext cx="4488300" cy="162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06</a:t>
            </a:r>
            <a:endParaRPr>
              <a:solidFill>
                <a:schemeClr val="lt1"/>
              </a:solidFill>
            </a:endParaRPr>
          </a:p>
        </p:txBody>
      </p:sp>
    </p:spTree>
    <p:extLst>
      <p:ext uri="{BB962C8B-B14F-4D97-AF65-F5344CB8AC3E}">
        <p14:creationId xmlns:p14="http://schemas.microsoft.com/office/powerpoint/2010/main" val="2578306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68240" y="1422"/>
            <a:ext cx="9212240"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41294" y="216339"/>
            <a:ext cx="8515935" cy="946200"/>
          </a:xfrm>
        </p:spPr>
        <p:txBody>
          <a:bodyPr/>
          <a:lstStyle/>
          <a:p>
            <a:r>
              <a:rPr lang="en-US">
                <a:solidFill>
                  <a:schemeClr val="bg1"/>
                </a:solidFill>
              </a:rPr>
              <a:t>Fundamental Model Parameters and Construction </a:t>
            </a:r>
          </a:p>
        </p:txBody>
      </p:sp>
      <p:graphicFrame>
        <p:nvGraphicFramePr>
          <p:cNvPr id="10" name="Chart 9">
            <a:extLst>
              <a:ext uri="{FF2B5EF4-FFF2-40B4-BE49-F238E27FC236}">
                <a16:creationId xmlns:a16="http://schemas.microsoft.com/office/drawing/2014/main" id="{BBDA5C28-4214-08A5-AEB6-81217C95B2A2}"/>
              </a:ext>
            </a:extLst>
          </p:cNvPr>
          <p:cNvGraphicFramePr>
            <a:graphicFrameLocks/>
          </p:cNvGraphicFramePr>
          <p:nvPr>
            <p:extLst>
              <p:ext uri="{D42A27DB-BD31-4B8C-83A1-F6EECF244321}">
                <p14:modId xmlns:p14="http://schemas.microsoft.com/office/powerpoint/2010/main" val="1107373509"/>
              </p:ext>
            </p:extLst>
          </p:nvPr>
        </p:nvGraphicFramePr>
        <p:xfrm>
          <a:off x="87189" y="3430795"/>
          <a:ext cx="5425883" cy="1685245"/>
        </p:xfrm>
        <a:graphic>
          <a:graphicData uri="http://schemas.openxmlformats.org/drawingml/2006/chart">
            <c:chart xmlns:c="http://schemas.openxmlformats.org/drawingml/2006/chart" xmlns:r="http://schemas.openxmlformats.org/officeDocument/2006/relationships" r:id="rId4"/>
          </a:graphicData>
        </a:graphic>
      </p:graphicFrame>
      <p:pic>
        <p:nvPicPr>
          <p:cNvPr id="18" name="Picture 17">
            <a:extLst>
              <a:ext uri="{FF2B5EF4-FFF2-40B4-BE49-F238E27FC236}">
                <a16:creationId xmlns:a16="http://schemas.microsoft.com/office/drawing/2014/main" id="{EF12582A-D69C-D3C5-7FD8-139D51FB94A4}"/>
              </a:ext>
            </a:extLst>
          </p:cNvPr>
          <p:cNvPicPr>
            <a:picLocks noChangeAspect="1"/>
          </p:cNvPicPr>
          <p:nvPr/>
        </p:nvPicPr>
        <p:blipFill>
          <a:blip r:embed="rId5"/>
          <a:stretch>
            <a:fillRect/>
          </a:stretch>
        </p:blipFill>
        <p:spPr>
          <a:xfrm>
            <a:off x="3817943" y="620971"/>
            <a:ext cx="2720685" cy="1332623"/>
          </a:xfrm>
          <a:prstGeom prst="rect">
            <a:avLst/>
          </a:prstGeom>
        </p:spPr>
      </p:pic>
      <p:pic>
        <p:nvPicPr>
          <p:cNvPr id="20" name="Picture 19">
            <a:extLst>
              <a:ext uri="{FF2B5EF4-FFF2-40B4-BE49-F238E27FC236}">
                <a16:creationId xmlns:a16="http://schemas.microsoft.com/office/drawing/2014/main" id="{607D95A7-632D-76FA-EFC3-21A0677754F4}"/>
              </a:ext>
            </a:extLst>
          </p:cNvPr>
          <p:cNvPicPr>
            <a:picLocks noChangeAspect="1"/>
          </p:cNvPicPr>
          <p:nvPr/>
        </p:nvPicPr>
        <p:blipFill>
          <a:blip r:embed="rId6"/>
          <a:stretch>
            <a:fillRect/>
          </a:stretch>
        </p:blipFill>
        <p:spPr>
          <a:xfrm>
            <a:off x="6491942" y="618856"/>
            <a:ext cx="2645752" cy="1334738"/>
          </a:xfrm>
          <a:prstGeom prst="rect">
            <a:avLst/>
          </a:prstGeom>
        </p:spPr>
      </p:pic>
      <p:pic>
        <p:nvPicPr>
          <p:cNvPr id="22" name="Picture 21">
            <a:extLst>
              <a:ext uri="{FF2B5EF4-FFF2-40B4-BE49-F238E27FC236}">
                <a16:creationId xmlns:a16="http://schemas.microsoft.com/office/drawing/2014/main" id="{663D4DAB-59EF-A21B-55BE-10D0DE68F2D9}"/>
              </a:ext>
            </a:extLst>
          </p:cNvPr>
          <p:cNvPicPr>
            <a:picLocks noChangeAspect="1"/>
          </p:cNvPicPr>
          <p:nvPr/>
        </p:nvPicPr>
        <p:blipFill>
          <a:blip r:embed="rId7"/>
          <a:stretch>
            <a:fillRect/>
          </a:stretch>
        </p:blipFill>
        <p:spPr>
          <a:xfrm>
            <a:off x="3805014" y="2026296"/>
            <a:ext cx="2686927" cy="1334738"/>
          </a:xfrm>
          <a:prstGeom prst="rect">
            <a:avLst/>
          </a:prstGeom>
        </p:spPr>
      </p:pic>
      <p:pic>
        <p:nvPicPr>
          <p:cNvPr id="24" name="Picture 23">
            <a:extLst>
              <a:ext uri="{FF2B5EF4-FFF2-40B4-BE49-F238E27FC236}">
                <a16:creationId xmlns:a16="http://schemas.microsoft.com/office/drawing/2014/main" id="{D53F0BEF-A09A-8625-5406-0FC7FA8A2150}"/>
              </a:ext>
            </a:extLst>
          </p:cNvPr>
          <p:cNvPicPr>
            <a:picLocks noChangeAspect="1"/>
          </p:cNvPicPr>
          <p:nvPr/>
        </p:nvPicPr>
        <p:blipFill>
          <a:blip r:embed="rId8"/>
          <a:stretch>
            <a:fillRect/>
          </a:stretch>
        </p:blipFill>
        <p:spPr>
          <a:xfrm>
            <a:off x="6498248" y="2028685"/>
            <a:ext cx="2639445" cy="1334738"/>
          </a:xfrm>
          <a:prstGeom prst="rect">
            <a:avLst/>
          </a:prstGeom>
        </p:spPr>
      </p:pic>
      <p:pic>
        <p:nvPicPr>
          <p:cNvPr id="26" name="Picture 25">
            <a:extLst>
              <a:ext uri="{FF2B5EF4-FFF2-40B4-BE49-F238E27FC236}">
                <a16:creationId xmlns:a16="http://schemas.microsoft.com/office/drawing/2014/main" id="{5C9195F4-E627-7A98-8D9C-7EB3F99D4B15}"/>
              </a:ext>
            </a:extLst>
          </p:cNvPr>
          <p:cNvPicPr>
            <a:picLocks noChangeAspect="1"/>
          </p:cNvPicPr>
          <p:nvPr/>
        </p:nvPicPr>
        <p:blipFill>
          <a:blip r:embed="rId9"/>
          <a:stretch>
            <a:fillRect/>
          </a:stretch>
        </p:blipFill>
        <p:spPr>
          <a:xfrm>
            <a:off x="5513073" y="3430795"/>
            <a:ext cx="3624620" cy="796547"/>
          </a:xfrm>
          <a:prstGeom prst="rect">
            <a:avLst/>
          </a:prstGeom>
        </p:spPr>
      </p:pic>
      <p:sp>
        <p:nvSpPr>
          <p:cNvPr id="27" name="Rectangle 26">
            <a:extLst>
              <a:ext uri="{FF2B5EF4-FFF2-40B4-BE49-F238E27FC236}">
                <a16:creationId xmlns:a16="http://schemas.microsoft.com/office/drawing/2014/main" id="{B6C4604A-B325-BCCC-E81F-A0478F02035F}"/>
              </a:ext>
            </a:extLst>
          </p:cNvPr>
          <p:cNvSpPr/>
          <p:nvPr/>
        </p:nvSpPr>
        <p:spPr>
          <a:xfrm>
            <a:off x="48660" y="618857"/>
            <a:ext cx="3659274" cy="2780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anose="020B0604020202020204" pitchFamily="34" charset="0"/>
              <a:buChar char="•"/>
            </a:pPr>
            <a:r>
              <a:rPr lang="en-US" sz="800">
                <a:solidFill>
                  <a:schemeClr val="bg1"/>
                </a:solidFill>
                <a:latin typeface="Open Sans Light"/>
                <a:ea typeface="Open Sans Light"/>
                <a:cs typeface="Open Sans Light"/>
              </a:rPr>
              <a:t>5-year fundamental buy-and-hold investment horizon</a:t>
            </a:r>
          </a:p>
          <a:p>
            <a:pPr marL="171450" indent="-171450">
              <a:buFont typeface="Arial" panose="020B0604020202020204" pitchFamily="34" charset="0"/>
              <a:buChar char="•"/>
            </a:pPr>
            <a:r>
              <a:rPr lang="en-US" sz="800">
                <a:solidFill>
                  <a:schemeClr val="bg1"/>
                </a:solidFill>
                <a:latin typeface="Open Sans Light"/>
                <a:ea typeface="Open Sans Light"/>
                <a:cs typeface="Open Sans Light"/>
              </a:rPr>
              <a:t>5-year average trailing PE is around </a:t>
            </a:r>
            <a:r>
              <a:rPr lang="en-US" sz="800" b="1">
                <a:solidFill>
                  <a:schemeClr val="bg1"/>
                </a:solidFill>
                <a:latin typeface="Open Sans Light"/>
                <a:ea typeface="Open Sans Light"/>
                <a:cs typeface="Open Sans Light"/>
              </a:rPr>
              <a:t>103x,</a:t>
            </a:r>
            <a:r>
              <a:rPr lang="en-US" sz="800">
                <a:solidFill>
                  <a:schemeClr val="bg1"/>
                </a:solidFill>
                <a:latin typeface="Open Sans Light"/>
                <a:ea typeface="Open Sans Light"/>
                <a:cs typeface="Open Sans Light"/>
              </a:rPr>
              <a:t> SPX tends to trade at </a:t>
            </a:r>
            <a:r>
              <a:rPr lang="en-US" sz="800" b="1">
                <a:solidFill>
                  <a:schemeClr val="bg1"/>
                </a:solidFill>
                <a:latin typeface="Open Sans Light"/>
                <a:ea typeface="Open Sans Light"/>
                <a:cs typeface="Open Sans Light"/>
              </a:rPr>
              <a:t>15x P/E </a:t>
            </a:r>
            <a:r>
              <a:rPr lang="en-US" sz="800">
                <a:solidFill>
                  <a:schemeClr val="bg1"/>
                </a:solidFill>
                <a:latin typeface="Open Sans Light"/>
                <a:ea typeface="Open Sans Light"/>
                <a:cs typeface="Open Sans Light"/>
              </a:rPr>
              <a:t>in base market so </a:t>
            </a:r>
            <a:r>
              <a:rPr lang="en-US" sz="800" b="1">
                <a:solidFill>
                  <a:schemeClr val="bg1"/>
                </a:solidFill>
                <a:latin typeface="Open Sans Light"/>
                <a:ea typeface="Open Sans Light"/>
                <a:cs typeface="Open Sans Light"/>
              </a:rPr>
              <a:t>~20x </a:t>
            </a:r>
            <a:r>
              <a:rPr lang="en-US" sz="800">
                <a:solidFill>
                  <a:schemeClr val="bg1"/>
                </a:solidFill>
                <a:latin typeface="Open Sans Light"/>
                <a:ea typeface="Open Sans Light"/>
                <a:cs typeface="Open Sans Light"/>
              </a:rPr>
              <a:t>5-year terminal P/E is fair</a:t>
            </a:r>
          </a:p>
          <a:p>
            <a:pPr marL="171450" indent="-171450">
              <a:buFont typeface="Arial" panose="020B0604020202020204" pitchFamily="34" charset="0"/>
              <a:buChar char="•"/>
            </a:pPr>
            <a:r>
              <a:rPr lang="en-US" sz="800">
                <a:solidFill>
                  <a:schemeClr val="bg1"/>
                </a:solidFill>
                <a:latin typeface="Open Sans Light"/>
                <a:ea typeface="Open Sans Light"/>
                <a:cs typeface="Open Sans Light"/>
              </a:rPr>
              <a:t>Considered factors like the </a:t>
            </a:r>
            <a:r>
              <a:rPr lang="en-US" sz="800" b="1">
                <a:solidFill>
                  <a:schemeClr val="bg1"/>
                </a:solidFill>
                <a:latin typeface="Open Sans Light"/>
                <a:ea typeface="Open Sans Light"/>
                <a:cs typeface="Open Sans Light"/>
              </a:rPr>
              <a:t>pivot to the fast-growing AVOD sector from</a:t>
            </a:r>
            <a:r>
              <a:rPr lang="en-US" sz="800">
                <a:solidFill>
                  <a:schemeClr val="bg1"/>
                </a:solidFill>
                <a:latin typeface="Open Sans Light"/>
                <a:ea typeface="Open Sans Light"/>
                <a:cs typeface="Open Sans Light"/>
              </a:rPr>
              <a:t> </a:t>
            </a:r>
            <a:r>
              <a:rPr lang="en-US" sz="800" b="1">
                <a:solidFill>
                  <a:schemeClr val="bg1"/>
                </a:solidFill>
                <a:latin typeface="Open Sans Light"/>
                <a:ea typeface="Open Sans Light"/>
                <a:cs typeface="Open Sans Light"/>
              </a:rPr>
              <a:t>SVOD</a:t>
            </a:r>
            <a:r>
              <a:rPr lang="en-US" sz="800">
                <a:solidFill>
                  <a:schemeClr val="bg1"/>
                </a:solidFill>
                <a:latin typeface="Open Sans Light"/>
                <a:ea typeface="Open Sans Light"/>
                <a:cs typeface="Open Sans Light"/>
              </a:rPr>
              <a:t>, headwinds from slowing subscriber growth propelled by the introduction of new incumbents like paramount+, Disney+, peacock and heating battle with incumbents like amazon prime, HBO, Hulu, etc., saturation in the north American region and tight competition in EMEA </a:t>
            </a:r>
            <a:r>
              <a:rPr lang="en-US" sz="800" b="1">
                <a:solidFill>
                  <a:schemeClr val="bg1"/>
                </a:solidFill>
                <a:latin typeface="Open Sans Light"/>
                <a:ea typeface="Open Sans Light"/>
                <a:cs typeface="Open Sans Light"/>
              </a:rPr>
              <a:t>implies a 10.3% annualized earnings growth </a:t>
            </a:r>
            <a:r>
              <a:rPr lang="en-US" sz="800">
                <a:solidFill>
                  <a:schemeClr val="bg1"/>
                </a:solidFill>
                <a:latin typeface="Open Sans Light"/>
                <a:ea typeface="Open Sans Light"/>
                <a:cs typeface="Open Sans Light"/>
              </a:rPr>
              <a:t>across 5 years which is not too far off </a:t>
            </a:r>
            <a:r>
              <a:rPr lang="en-US" sz="800" b="1">
                <a:solidFill>
                  <a:schemeClr val="bg1"/>
                </a:solidFill>
                <a:latin typeface="Open Sans Light"/>
                <a:ea typeface="Open Sans Light"/>
                <a:cs typeface="Open Sans Light"/>
              </a:rPr>
              <a:t>consensus earnings estimate of 11%</a:t>
            </a:r>
          </a:p>
          <a:p>
            <a:pPr marL="171450" indent="-171450">
              <a:buFont typeface="Arial" panose="020B0604020202020204" pitchFamily="34" charset="0"/>
              <a:buChar char="•"/>
            </a:pPr>
            <a:r>
              <a:rPr lang="en-US" sz="800">
                <a:solidFill>
                  <a:schemeClr val="bg1"/>
                </a:solidFill>
                <a:latin typeface="Open Sans Light"/>
                <a:ea typeface="Open Sans Light"/>
                <a:cs typeface="Open Sans Light"/>
              </a:rPr>
              <a:t>A good entry price for 5-year </a:t>
            </a:r>
            <a:r>
              <a:rPr lang="en-US" sz="800" b="1">
                <a:solidFill>
                  <a:schemeClr val="bg1"/>
                </a:solidFill>
                <a:latin typeface="Open Sans Light"/>
                <a:ea typeface="Open Sans Light"/>
                <a:cs typeface="Open Sans Light"/>
              </a:rPr>
              <a:t>annualized 15% CAGR stock returns </a:t>
            </a:r>
            <a:r>
              <a:rPr lang="en-US" sz="800">
                <a:solidFill>
                  <a:schemeClr val="bg1"/>
                </a:solidFill>
                <a:latin typeface="Open Sans Light"/>
                <a:ea typeface="Open Sans Light"/>
                <a:cs typeface="Open Sans Light"/>
              </a:rPr>
              <a:t>would be </a:t>
            </a:r>
            <a:r>
              <a:rPr lang="en-US" sz="800" b="1">
                <a:solidFill>
                  <a:schemeClr val="bg1"/>
                </a:solidFill>
                <a:latin typeface="Open Sans Light"/>
                <a:ea typeface="Open Sans Light"/>
                <a:cs typeface="Open Sans Light"/>
              </a:rPr>
              <a:t>187 (1.5x PEG &amp; 16x trailing 12M PE) today </a:t>
            </a:r>
            <a:r>
              <a:rPr lang="en-US" sz="800">
                <a:solidFill>
                  <a:schemeClr val="bg1"/>
                </a:solidFill>
                <a:latin typeface="Open Sans Light"/>
                <a:ea typeface="Open Sans Light"/>
                <a:cs typeface="Open Sans Light"/>
              </a:rPr>
              <a:t>and the price at the end of the </a:t>
            </a:r>
            <a:r>
              <a:rPr lang="en-US" sz="800" b="1">
                <a:solidFill>
                  <a:schemeClr val="bg1"/>
                </a:solidFill>
                <a:latin typeface="Open Sans Light"/>
                <a:ea typeface="Open Sans Light"/>
                <a:cs typeface="Open Sans Light"/>
              </a:rPr>
              <a:t>5-year holding period is expected to be 376 </a:t>
            </a:r>
            <a:r>
              <a:rPr lang="en-US" sz="800">
                <a:solidFill>
                  <a:schemeClr val="bg1"/>
                </a:solidFill>
                <a:latin typeface="Open Sans Light"/>
                <a:ea typeface="Open Sans Light"/>
                <a:cs typeface="Open Sans Light"/>
              </a:rPr>
              <a:t>and 1 year forward expected price is </a:t>
            </a:r>
            <a:r>
              <a:rPr lang="en-US" sz="800" b="1">
                <a:solidFill>
                  <a:schemeClr val="bg1"/>
                </a:solidFill>
                <a:latin typeface="Open Sans Light"/>
                <a:ea typeface="Open Sans Light"/>
                <a:cs typeface="Open Sans Light"/>
              </a:rPr>
              <a:t>forward to be around $215. </a:t>
            </a:r>
          </a:p>
          <a:p>
            <a:pPr marL="171450" indent="-171450">
              <a:buFont typeface="Arial" panose="020B0604020202020204" pitchFamily="34" charset="0"/>
              <a:buChar char="•"/>
            </a:pPr>
            <a:r>
              <a:rPr lang="en-US" sz="800">
                <a:solidFill>
                  <a:schemeClr val="bg1"/>
                </a:solidFill>
                <a:latin typeface="Open Sans Light"/>
                <a:ea typeface="Open Sans Light"/>
                <a:cs typeface="Open Sans Light"/>
              </a:rPr>
              <a:t>Our current internal forecast implies that by 2026 paying subscribers penetration rate will be </a:t>
            </a:r>
            <a:r>
              <a:rPr lang="en-US" sz="800" b="1">
                <a:solidFill>
                  <a:schemeClr val="bg1"/>
                </a:solidFill>
                <a:latin typeface="Open Sans Light"/>
                <a:ea typeface="Open Sans Light"/>
                <a:cs typeface="Open Sans Light"/>
              </a:rPr>
              <a:t>63% </a:t>
            </a:r>
            <a:r>
              <a:rPr lang="en-US" sz="800">
                <a:solidFill>
                  <a:schemeClr val="bg1"/>
                </a:solidFill>
                <a:latin typeface="Open Sans Light"/>
                <a:ea typeface="Open Sans Light"/>
                <a:cs typeface="Open Sans Light"/>
              </a:rPr>
              <a:t>in North America, </a:t>
            </a:r>
            <a:r>
              <a:rPr lang="en-US" sz="800" b="1">
                <a:solidFill>
                  <a:schemeClr val="bg1"/>
                </a:solidFill>
                <a:latin typeface="Open Sans Light"/>
                <a:ea typeface="Open Sans Light"/>
                <a:cs typeface="Open Sans Light"/>
              </a:rPr>
              <a:t>45% (now 45%) </a:t>
            </a:r>
            <a:r>
              <a:rPr lang="en-US" sz="800">
                <a:solidFill>
                  <a:schemeClr val="bg1"/>
                </a:solidFill>
                <a:latin typeface="Open Sans Light"/>
                <a:ea typeface="Open Sans Light"/>
                <a:cs typeface="Open Sans Light"/>
              </a:rPr>
              <a:t>in LATAM </a:t>
            </a:r>
            <a:r>
              <a:rPr lang="en-US" sz="800" b="1">
                <a:solidFill>
                  <a:schemeClr val="bg1"/>
                </a:solidFill>
                <a:latin typeface="Open Sans Light"/>
                <a:ea typeface="Open Sans Light"/>
                <a:cs typeface="Open Sans Light"/>
              </a:rPr>
              <a:t>28% (26% now) </a:t>
            </a:r>
            <a:r>
              <a:rPr lang="en-US" sz="800">
                <a:solidFill>
                  <a:schemeClr val="bg1"/>
                </a:solidFill>
                <a:latin typeface="Open Sans Light"/>
                <a:ea typeface="Open Sans Light"/>
                <a:cs typeface="Open Sans Light"/>
              </a:rPr>
              <a:t>in EMEA, </a:t>
            </a:r>
            <a:r>
              <a:rPr lang="en-US" sz="800" b="1">
                <a:solidFill>
                  <a:schemeClr val="bg1"/>
                </a:solidFill>
                <a:latin typeface="Open Sans Light"/>
                <a:ea typeface="Open Sans Light"/>
                <a:cs typeface="Open Sans Light"/>
              </a:rPr>
              <a:t>32% (now 19%) </a:t>
            </a:r>
            <a:r>
              <a:rPr lang="en-US" sz="800">
                <a:solidFill>
                  <a:schemeClr val="bg1"/>
                </a:solidFill>
                <a:latin typeface="Open Sans Light"/>
                <a:ea typeface="Open Sans Light"/>
                <a:cs typeface="Open Sans Light"/>
              </a:rPr>
              <a:t>in Asia ex-China, global ex China </a:t>
            </a:r>
            <a:r>
              <a:rPr lang="en-US" sz="800" b="1">
                <a:solidFill>
                  <a:schemeClr val="bg1"/>
                </a:solidFill>
                <a:latin typeface="Open Sans Light"/>
                <a:ea typeface="Open Sans Light"/>
                <a:cs typeface="Open Sans Light"/>
              </a:rPr>
              <a:t>32% (from 29%)</a:t>
            </a:r>
          </a:p>
          <a:p>
            <a:pPr marL="171450" indent="-171450">
              <a:buFont typeface="Arial" panose="020B0604020202020204" pitchFamily="34" charset="0"/>
              <a:buChar char="•"/>
            </a:pPr>
            <a:r>
              <a:rPr lang="en-US" sz="800">
                <a:solidFill>
                  <a:schemeClr val="bg1"/>
                </a:solidFill>
                <a:latin typeface="Open Sans Light"/>
                <a:ea typeface="Open Sans Light"/>
                <a:cs typeface="Open Sans Light"/>
              </a:rPr>
              <a:t>Our current forecast implies that </a:t>
            </a:r>
            <a:r>
              <a:rPr lang="en-US" sz="800" b="1">
                <a:solidFill>
                  <a:schemeClr val="bg1"/>
                </a:solidFill>
                <a:latin typeface="Open Sans Light"/>
                <a:ea typeface="Open Sans Light"/>
                <a:cs typeface="Open Sans Light"/>
              </a:rPr>
              <a:t>monthly ARPU </a:t>
            </a:r>
            <a:r>
              <a:rPr lang="en-US" sz="800">
                <a:solidFill>
                  <a:schemeClr val="bg1"/>
                </a:solidFill>
                <a:latin typeface="Open Sans Light"/>
                <a:ea typeface="Open Sans Light"/>
                <a:cs typeface="Open Sans Light"/>
              </a:rPr>
              <a:t>for </a:t>
            </a:r>
            <a:r>
              <a:rPr lang="en-US" sz="800" b="1">
                <a:solidFill>
                  <a:schemeClr val="bg1"/>
                </a:solidFill>
                <a:latin typeface="Open Sans Light"/>
                <a:ea typeface="Open Sans Light"/>
                <a:cs typeface="Open Sans Light"/>
              </a:rPr>
              <a:t>paying subscribers </a:t>
            </a:r>
            <a:r>
              <a:rPr lang="en-US" sz="800">
                <a:solidFill>
                  <a:schemeClr val="bg1"/>
                </a:solidFill>
                <a:latin typeface="Open Sans Light"/>
                <a:ea typeface="Open Sans Light"/>
                <a:cs typeface="Open Sans Light"/>
              </a:rPr>
              <a:t>will be as shown on the bottom right of this slide</a:t>
            </a:r>
            <a:endParaRPr lang="en-SG" sz="800">
              <a:solidFill>
                <a:schemeClr val="bg1"/>
              </a:solidFill>
            </a:endParaRPr>
          </a:p>
        </p:txBody>
      </p:sp>
      <p:pic>
        <p:nvPicPr>
          <p:cNvPr id="30" name="Picture 29">
            <a:extLst>
              <a:ext uri="{FF2B5EF4-FFF2-40B4-BE49-F238E27FC236}">
                <a16:creationId xmlns:a16="http://schemas.microsoft.com/office/drawing/2014/main" id="{8C6FF975-D308-D022-68B9-877969AC060F}"/>
              </a:ext>
            </a:extLst>
          </p:cNvPr>
          <p:cNvPicPr>
            <a:picLocks noChangeAspect="1"/>
          </p:cNvPicPr>
          <p:nvPr/>
        </p:nvPicPr>
        <p:blipFill>
          <a:blip r:embed="rId10"/>
          <a:stretch>
            <a:fillRect/>
          </a:stretch>
        </p:blipFill>
        <p:spPr>
          <a:xfrm>
            <a:off x="5519380" y="4235703"/>
            <a:ext cx="3618314" cy="880337"/>
          </a:xfrm>
          <a:prstGeom prst="rect">
            <a:avLst/>
          </a:prstGeom>
        </p:spPr>
      </p:pic>
    </p:spTree>
    <p:extLst>
      <p:ext uri="{BB962C8B-B14F-4D97-AF65-F5344CB8AC3E}">
        <p14:creationId xmlns:p14="http://schemas.microsoft.com/office/powerpoint/2010/main" val="3899770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0" y="0"/>
            <a:ext cx="9180395"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72788" y="161748"/>
            <a:ext cx="8916269" cy="946200"/>
          </a:xfrm>
        </p:spPr>
        <p:txBody>
          <a:bodyPr/>
          <a:lstStyle/>
          <a:p>
            <a:r>
              <a:rPr lang="en-US">
                <a:solidFill>
                  <a:schemeClr val="bg1"/>
                </a:solidFill>
              </a:rPr>
              <a:t>Finally, One-year Forward Netflix Stock Price Comparison for Fundamental vs Arima  vs OLS vs Market Consensus</a:t>
            </a:r>
          </a:p>
        </p:txBody>
      </p:sp>
      <p:pic>
        <p:nvPicPr>
          <p:cNvPr id="4" name="Picture 3">
            <a:extLst>
              <a:ext uri="{FF2B5EF4-FFF2-40B4-BE49-F238E27FC236}">
                <a16:creationId xmlns:a16="http://schemas.microsoft.com/office/drawing/2014/main" id="{24372CF1-21CB-78FF-EB7C-E0C891DF2462}"/>
              </a:ext>
            </a:extLst>
          </p:cNvPr>
          <p:cNvPicPr>
            <a:picLocks noChangeAspect="1"/>
          </p:cNvPicPr>
          <p:nvPr/>
        </p:nvPicPr>
        <p:blipFill>
          <a:blip r:embed="rId4"/>
          <a:stretch>
            <a:fillRect/>
          </a:stretch>
        </p:blipFill>
        <p:spPr>
          <a:xfrm>
            <a:off x="242244" y="835358"/>
            <a:ext cx="6601480" cy="3997899"/>
          </a:xfrm>
          <a:prstGeom prst="rect">
            <a:avLst/>
          </a:prstGeom>
        </p:spPr>
      </p:pic>
      <p:sp>
        <p:nvSpPr>
          <p:cNvPr id="6" name="Rectangle: Rounded Corners 5">
            <a:extLst>
              <a:ext uri="{FF2B5EF4-FFF2-40B4-BE49-F238E27FC236}">
                <a16:creationId xmlns:a16="http://schemas.microsoft.com/office/drawing/2014/main" id="{13647833-E19F-FDBA-3D74-18F9ECB6A9B5}"/>
              </a:ext>
            </a:extLst>
          </p:cNvPr>
          <p:cNvSpPr/>
          <p:nvPr/>
        </p:nvSpPr>
        <p:spPr>
          <a:xfrm>
            <a:off x="7011089" y="835358"/>
            <a:ext cx="1810603" cy="4043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bg1"/>
                </a:solidFill>
                <a:latin typeface="Open Sans Light"/>
                <a:ea typeface="Open Sans Light"/>
                <a:cs typeface="Open Sans Light"/>
              </a:rPr>
              <a:t>With a 1-year forward price of $215 as per our fundamental model in which we deem as the “right” price from a fundamental analysis standpoint, the Arima-predicted 1-year forward price has a larger deviation (72%) vs OLS at (17%), in line with the lower % difference in MAPE between testing and training set for OLS. This result is also in line with Arima’s inferiority when it comes to predicted prices beyond 1 month  </a:t>
            </a:r>
            <a:endParaRPr lang="en-SG" sz="1100">
              <a:solidFill>
                <a:schemeClr val="bg1"/>
              </a:solidFill>
              <a:latin typeface="Open Sans Light"/>
              <a:ea typeface="Open Sans Light"/>
              <a:cs typeface="Open Sans Light"/>
            </a:endParaRPr>
          </a:p>
        </p:txBody>
      </p:sp>
      <p:sp>
        <p:nvSpPr>
          <p:cNvPr id="8" name="TextBox 7">
            <a:extLst>
              <a:ext uri="{FF2B5EF4-FFF2-40B4-BE49-F238E27FC236}">
                <a16:creationId xmlns:a16="http://schemas.microsoft.com/office/drawing/2014/main" id="{F4E5D6E5-8A2A-F750-C491-1F245E21CFF1}"/>
              </a:ext>
            </a:extLst>
          </p:cNvPr>
          <p:cNvSpPr txBox="1"/>
          <p:nvPr/>
        </p:nvSpPr>
        <p:spPr>
          <a:xfrm>
            <a:off x="6345405" y="1177363"/>
            <a:ext cx="354927" cy="184666"/>
          </a:xfrm>
          <a:prstGeom prst="rect">
            <a:avLst/>
          </a:prstGeom>
          <a:solidFill>
            <a:srgbClr val="FFC000"/>
          </a:solidFill>
        </p:spPr>
        <p:txBody>
          <a:bodyPr wrap="square" rtlCol="0">
            <a:spAutoFit/>
          </a:bodyPr>
          <a:lstStyle/>
          <a:p>
            <a:r>
              <a:rPr lang="en-US" sz="600">
                <a:solidFill>
                  <a:schemeClr val="tx1"/>
                </a:solidFill>
              </a:rPr>
              <a:t>3</a:t>
            </a:r>
            <a:r>
              <a:rPr lang="en-SG" sz="600">
                <a:solidFill>
                  <a:schemeClr val="tx1"/>
                </a:solidFill>
              </a:rPr>
              <a:t>69</a:t>
            </a:r>
          </a:p>
        </p:txBody>
      </p:sp>
      <p:sp>
        <p:nvSpPr>
          <p:cNvPr id="10" name="TextBox 9">
            <a:extLst>
              <a:ext uri="{FF2B5EF4-FFF2-40B4-BE49-F238E27FC236}">
                <a16:creationId xmlns:a16="http://schemas.microsoft.com/office/drawing/2014/main" id="{CE039253-BA76-26F3-DF92-B4FCCBBD7A5A}"/>
              </a:ext>
            </a:extLst>
          </p:cNvPr>
          <p:cNvSpPr txBox="1"/>
          <p:nvPr/>
        </p:nvSpPr>
        <p:spPr>
          <a:xfrm>
            <a:off x="6378593" y="3191960"/>
            <a:ext cx="354927" cy="184666"/>
          </a:xfrm>
          <a:prstGeom prst="rect">
            <a:avLst/>
          </a:prstGeom>
          <a:solidFill>
            <a:srgbClr val="FF0000"/>
          </a:solidFill>
        </p:spPr>
        <p:txBody>
          <a:bodyPr wrap="square" rtlCol="0">
            <a:spAutoFit/>
          </a:bodyPr>
          <a:lstStyle/>
          <a:p>
            <a:r>
              <a:rPr lang="en-US" sz="600">
                <a:solidFill>
                  <a:schemeClr val="bg1"/>
                </a:solidFill>
              </a:rPr>
              <a:t>251</a:t>
            </a:r>
            <a:endParaRPr lang="en-SG" sz="600">
              <a:solidFill>
                <a:schemeClr val="bg1"/>
              </a:solidFill>
            </a:endParaRPr>
          </a:p>
        </p:txBody>
      </p:sp>
      <p:sp>
        <p:nvSpPr>
          <p:cNvPr id="11" name="TextBox 10">
            <a:extLst>
              <a:ext uri="{FF2B5EF4-FFF2-40B4-BE49-F238E27FC236}">
                <a16:creationId xmlns:a16="http://schemas.microsoft.com/office/drawing/2014/main" id="{0D6692D5-5281-2C96-5570-878E7C6529AB}"/>
              </a:ext>
            </a:extLst>
          </p:cNvPr>
          <p:cNvSpPr txBox="1"/>
          <p:nvPr/>
        </p:nvSpPr>
        <p:spPr>
          <a:xfrm>
            <a:off x="6378593" y="3781471"/>
            <a:ext cx="354927" cy="184666"/>
          </a:xfrm>
          <a:prstGeom prst="rect">
            <a:avLst/>
          </a:prstGeom>
          <a:solidFill>
            <a:srgbClr val="00B050"/>
          </a:solidFill>
        </p:spPr>
        <p:txBody>
          <a:bodyPr wrap="square" rtlCol="0">
            <a:spAutoFit/>
          </a:bodyPr>
          <a:lstStyle/>
          <a:p>
            <a:r>
              <a:rPr lang="en-US" sz="600">
                <a:solidFill>
                  <a:schemeClr val="bg1"/>
                </a:solidFill>
              </a:rPr>
              <a:t>215</a:t>
            </a:r>
            <a:endParaRPr lang="en-SG" sz="600">
              <a:solidFill>
                <a:schemeClr val="bg1"/>
              </a:solidFill>
            </a:endParaRPr>
          </a:p>
        </p:txBody>
      </p:sp>
      <p:sp>
        <p:nvSpPr>
          <p:cNvPr id="12" name="TextBox 11">
            <a:extLst>
              <a:ext uri="{FF2B5EF4-FFF2-40B4-BE49-F238E27FC236}">
                <a16:creationId xmlns:a16="http://schemas.microsoft.com/office/drawing/2014/main" id="{86DADC88-FEBC-B265-310D-A4B6450EE738}"/>
              </a:ext>
            </a:extLst>
          </p:cNvPr>
          <p:cNvSpPr txBox="1"/>
          <p:nvPr/>
        </p:nvSpPr>
        <p:spPr>
          <a:xfrm>
            <a:off x="6378593" y="4370982"/>
            <a:ext cx="354927" cy="184666"/>
          </a:xfrm>
          <a:prstGeom prst="rect">
            <a:avLst/>
          </a:prstGeom>
          <a:solidFill>
            <a:srgbClr val="00B0F0"/>
          </a:solidFill>
        </p:spPr>
        <p:txBody>
          <a:bodyPr wrap="square" rtlCol="0">
            <a:spAutoFit/>
          </a:bodyPr>
          <a:lstStyle/>
          <a:p>
            <a:r>
              <a:rPr lang="en-US" sz="600">
                <a:solidFill>
                  <a:schemeClr val="bg1"/>
                </a:solidFill>
              </a:rPr>
              <a:t>178</a:t>
            </a:r>
            <a:endParaRPr lang="en-SG" sz="600">
              <a:solidFill>
                <a:schemeClr val="bg1"/>
              </a:solidFill>
            </a:endParaRPr>
          </a:p>
        </p:txBody>
      </p:sp>
      <p:sp>
        <p:nvSpPr>
          <p:cNvPr id="13" name="TextBox 12">
            <a:extLst>
              <a:ext uri="{FF2B5EF4-FFF2-40B4-BE49-F238E27FC236}">
                <a16:creationId xmlns:a16="http://schemas.microsoft.com/office/drawing/2014/main" id="{9D45FD4C-EFC4-D376-75CD-0C6BF7136248}"/>
              </a:ext>
            </a:extLst>
          </p:cNvPr>
          <p:cNvSpPr txBox="1"/>
          <p:nvPr/>
        </p:nvSpPr>
        <p:spPr>
          <a:xfrm>
            <a:off x="554891" y="3300245"/>
            <a:ext cx="354927" cy="184666"/>
          </a:xfrm>
          <a:prstGeom prst="rect">
            <a:avLst/>
          </a:prstGeom>
          <a:solidFill>
            <a:schemeClr val="bg1">
              <a:lumMod val="10000"/>
            </a:schemeClr>
          </a:solidFill>
        </p:spPr>
        <p:txBody>
          <a:bodyPr wrap="square" rtlCol="0">
            <a:spAutoFit/>
          </a:bodyPr>
          <a:lstStyle/>
          <a:p>
            <a:r>
              <a:rPr lang="en-US" sz="600">
                <a:solidFill>
                  <a:schemeClr val="bg1"/>
                </a:solidFill>
              </a:rPr>
              <a:t>235</a:t>
            </a:r>
            <a:endParaRPr lang="en-SG" sz="600">
              <a:solidFill>
                <a:schemeClr val="bg1"/>
              </a:solidFill>
            </a:endParaRPr>
          </a:p>
        </p:txBody>
      </p:sp>
      <p:cxnSp>
        <p:nvCxnSpPr>
          <p:cNvPr id="15" name="Straight Arrow Connector 14">
            <a:extLst>
              <a:ext uri="{FF2B5EF4-FFF2-40B4-BE49-F238E27FC236}">
                <a16:creationId xmlns:a16="http://schemas.microsoft.com/office/drawing/2014/main" id="{0FB544C9-B993-57E9-2015-DCE7B2D08C25}"/>
              </a:ext>
            </a:extLst>
          </p:cNvPr>
          <p:cNvCxnSpPr>
            <a:cxnSpLocks/>
          </p:cNvCxnSpPr>
          <p:nvPr/>
        </p:nvCxnSpPr>
        <p:spPr>
          <a:xfrm>
            <a:off x="6118918" y="1362029"/>
            <a:ext cx="0" cy="2302446"/>
          </a:xfrm>
          <a:prstGeom prst="straightConnector1">
            <a:avLst/>
          </a:prstGeom>
          <a:ln>
            <a:solidFill>
              <a:srgbClr val="00206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196A403-EE05-03FB-AA3F-524687250B64}"/>
              </a:ext>
            </a:extLst>
          </p:cNvPr>
          <p:cNvSpPr/>
          <p:nvPr/>
        </p:nvSpPr>
        <p:spPr>
          <a:xfrm>
            <a:off x="5478612" y="2319288"/>
            <a:ext cx="555578" cy="19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~72%</a:t>
            </a:r>
            <a:endParaRPr lang="en-SG" sz="1000" b="1">
              <a:solidFill>
                <a:schemeClr val="tx1"/>
              </a:solidFill>
            </a:endParaRPr>
          </a:p>
        </p:txBody>
      </p:sp>
      <p:cxnSp>
        <p:nvCxnSpPr>
          <p:cNvPr id="20" name="Straight Arrow Connector 19">
            <a:extLst>
              <a:ext uri="{FF2B5EF4-FFF2-40B4-BE49-F238E27FC236}">
                <a16:creationId xmlns:a16="http://schemas.microsoft.com/office/drawing/2014/main" id="{69611264-A78B-F1D7-4C59-3BBF0F614E33}"/>
              </a:ext>
            </a:extLst>
          </p:cNvPr>
          <p:cNvCxnSpPr>
            <a:cxnSpLocks/>
          </p:cNvCxnSpPr>
          <p:nvPr/>
        </p:nvCxnSpPr>
        <p:spPr>
          <a:xfrm>
            <a:off x="6029935" y="3749314"/>
            <a:ext cx="0" cy="510959"/>
          </a:xfrm>
          <a:prstGeom prst="straightConnector1">
            <a:avLst/>
          </a:prstGeom>
          <a:ln>
            <a:solidFill>
              <a:srgbClr val="00206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5BC95D-620E-90B8-282B-BC93CF6F61ED}"/>
              </a:ext>
            </a:extLst>
          </p:cNvPr>
          <p:cNvSpPr/>
          <p:nvPr/>
        </p:nvSpPr>
        <p:spPr>
          <a:xfrm>
            <a:off x="5353234" y="3894150"/>
            <a:ext cx="573239" cy="19396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~17%</a:t>
            </a:r>
            <a:endParaRPr lang="en-SG" sz="1000" b="1">
              <a:solidFill>
                <a:schemeClr val="tx1"/>
              </a:solidFill>
            </a:endParaRPr>
          </a:p>
        </p:txBody>
      </p:sp>
    </p:spTree>
    <p:extLst>
      <p:ext uri="{BB962C8B-B14F-4D97-AF65-F5344CB8AC3E}">
        <p14:creationId xmlns:p14="http://schemas.microsoft.com/office/powerpoint/2010/main" val="1151671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0" y="0"/>
            <a:ext cx="9180395" cy="5146195"/>
          </a:xfrm>
          <a:prstGeom prst="rect">
            <a:avLst/>
          </a:prstGeom>
          <a:noFill/>
          <a:ln>
            <a:noFill/>
          </a:ln>
        </p:spPr>
      </p:pic>
      <p:cxnSp>
        <p:nvCxnSpPr>
          <p:cNvPr id="9" name="Straight Arrow Connector 8">
            <a:extLst>
              <a:ext uri="{FF2B5EF4-FFF2-40B4-BE49-F238E27FC236}">
                <a16:creationId xmlns:a16="http://schemas.microsoft.com/office/drawing/2014/main" id="{414E5070-8381-5BCA-36D0-0A9A411E0DB6}"/>
              </a:ext>
            </a:extLst>
          </p:cNvPr>
          <p:cNvCxnSpPr>
            <a:cxnSpLocks/>
          </p:cNvCxnSpPr>
          <p:nvPr/>
        </p:nvCxnSpPr>
        <p:spPr>
          <a:xfrm flipV="1">
            <a:off x="6823880" y="3866864"/>
            <a:ext cx="0" cy="441278"/>
          </a:xfrm>
          <a:prstGeom prst="straightConnector1">
            <a:avLst/>
          </a:prstGeom>
          <a:ln w="190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D9B52A1-0512-051F-6DDF-8ED0FC008C51}"/>
              </a:ext>
            </a:extLst>
          </p:cNvPr>
          <p:cNvSpPr/>
          <p:nvPr/>
        </p:nvSpPr>
        <p:spPr>
          <a:xfrm>
            <a:off x="1422393" y="829668"/>
            <a:ext cx="6392428" cy="3380470"/>
          </a:xfrm>
          <a:prstGeom prst="roundRect">
            <a:avLst/>
          </a:prstGeom>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3000">
                <a:solidFill>
                  <a:schemeClr val="bg1"/>
                </a:solidFill>
                <a:latin typeface="DM Serif Display"/>
              </a:rPr>
              <a:t>THE END</a:t>
            </a:r>
          </a:p>
          <a:p>
            <a:pPr algn="ctr"/>
            <a:endParaRPr lang="en-SG" sz="2000">
              <a:solidFill>
                <a:schemeClr val="bg1"/>
              </a:solidFill>
              <a:latin typeface="DM Serif Display"/>
            </a:endParaRPr>
          </a:p>
          <a:p>
            <a:pPr algn="ctr"/>
            <a:r>
              <a:rPr lang="en-SG" sz="2200">
                <a:solidFill>
                  <a:schemeClr val="bg1"/>
                </a:solidFill>
                <a:latin typeface="DM Serif Display"/>
              </a:rPr>
              <a:t>Thank you for your kind attention, questions are open to the floor</a:t>
            </a:r>
          </a:p>
          <a:p>
            <a:pPr algn="ctr"/>
            <a:endParaRPr lang="en-SG" sz="2000">
              <a:solidFill>
                <a:schemeClr val="bg1"/>
              </a:solidFill>
              <a:latin typeface="DM Serif Display"/>
            </a:endParaRPr>
          </a:p>
          <a:p>
            <a:pPr algn="ctr"/>
            <a:r>
              <a:rPr lang="en-SG" sz="2000">
                <a:solidFill>
                  <a:schemeClr val="bg1"/>
                </a:solidFill>
                <a:latin typeface="DM Serif Display"/>
              </a:rPr>
              <a:t>Oh, and please do not take our price targets as investment advice, we will not be held accountable for your potential financial losses </a:t>
            </a:r>
            <a:r>
              <a:rPr lang="en-SG" sz="2000">
                <a:solidFill>
                  <a:schemeClr val="bg1"/>
                </a:solidFill>
                <a:latin typeface="DM Serif Display"/>
                <a:sym typeface="Wingdings" panose="05000000000000000000" pitchFamily="2" charset="2"/>
              </a:rPr>
              <a:t></a:t>
            </a:r>
            <a:r>
              <a:rPr lang="en-SG" sz="2000">
                <a:solidFill>
                  <a:schemeClr val="bg1"/>
                </a:solidFill>
                <a:latin typeface="DM Serif Display"/>
              </a:rPr>
              <a:t>  </a:t>
            </a:r>
          </a:p>
        </p:txBody>
      </p:sp>
    </p:spTree>
    <p:extLst>
      <p:ext uri="{BB962C8B-B14F-4D97-AF65-F5344CB8AC3E}">
        <p14:creationId xmlns:p14="http://schemas.microsoft.com/office/powerpoint/2010/main" val="2174286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6"/>
        <p:cNvGrpSpPr/>
        <p:nvPr/>
      </p:nvGrpSpPr>
      <p:grpSpPr>
        <a:xfrm>
          <a:off x="0" y="0"/>
          <a:ext cx="0" cy="0"/>
          <a:chOff x="0" y="0"/>
          <a:chExt cx="0" cy="0"/>
        </a:xfrm>
      </p:grpSpPr>
      <p:sp>
        <p:nvSpPr>
          <p:cNvPr id="577" name="Google Shape;577;p49"/>
          <p:cNvSpPr txBox="1">
            <a:spLocks noGrp="1"/>
          </p:cNvSpPr>
          <p:nvPr>
            <p:ph type="ctrTitle"/>
          </p:nvPr>
        </p:nvSpPr>
        <p:spPr>
          <a:xfrm flipH="1">
            <a:off x="2735924" y="973983"/>
            <a:ext cx="2876700" cy="1921200"/>
          </a:xfrm>
          <a:prstGeom prst="rect">
            <a:avLst/>
          </a:prstGeom>
        </p:spPr>
        <p:txBody>
          <a:bodyPr spcFirstLastPara="1" wrap="square" lIns="91425" tIns="91425" rIns="91425" bIns="91425" anchor="b" anchorCtr="0">
            <a:noAutofit/>
          </a:bodyPr>
          <a:lstStyle/>
          <a:p>
            <a:r>
              <a:rPr lang="en" sz="3000">
                <a:solidFill>
                  <a:schemeClr val="lt1"/>
                </a:solidFill>
              </a:rPr>
              <a:t>Appendix</a:t>
            </a:r>
          </a:p>
        </p:txBody>
      </p:sp>
      <p:sp>
        <p:nvSpPr>
          <p:cNvPr id="578" name="Google Shape;578;p49"/>
          <p:cNvSpPr txBox="1">
            <a:spLocks noGrp="1"/>
          </p:cNvSpPr>
          <p:nvPr>
            <p:ph type="title" idx="2"/>
          </p:nvPr>
        </p:nvSpPr>
        <p:spPr>
          <a:xfrm flipH="1">
            <a:off x="3514050" y="2419325"/>
            <a:ext cx="4488300" cy="162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07</a:t>
            </a:r>
            <a:endParaRPr>
              <a:solidFill>
                <a:schemeClr val="lt1"/>
              </a:solidFill>
            </a:endParaRPr>
          </a:p>
        </p:txBody>
      </p:sp>
    </p:spTree>
    <p:extLst>
      <p:ext uri="{BB962C8B-B14F-4D97-AF65-F5344CB8AC3E}">
        <p14:creationId xmlns:p14="http://schemas.microsoft.com/office/powerpoint/2010/main" val="347241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19483" y="-1350"/>
            <a:ext cx="9144001"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294219" y="240815"/>
            <a:ext cx="3188375" cy="946200"/>
          </a:xfrm>
        </p:spPr>
        <p:txBody>
          <a:bodyPr/>
          <a:lstStyle/>
          <a:p>
            <a:r>
              <a:rPr lang="en-US">
                <a:solidFill>
                  <a:schemeClr val="bg1"/>
                </a:solidFill>
              </a:rPr>
              <a:t>ARIMA order (seasonal)</a:t>
            </a:r>
            <a:br>
              <a:rPr lang="en-US"/>
            </a:br>
            <a:r>
              <a:rPr lang="en-US" sz="1400">
                <a:solidFill>
                  <a:schemeClr val="bg1"/>
                </a:solidFill>
              </a:rPr>
              <a:t>- ACF &amp; PACF</a:t>
            </a:r>
          </a:p>
        </p:txBody>
      </p:sp>
      <p:pic>
        <p:nvPicPr>
          <p:cNvPr id="4" name="Picture 5" descr="Chart&#10;&#10;Description automatically generated">
            <a:extLst>
              <a:ext uri="{FF2B5EF4-FFF2-40B4-BE49-F238E27FC236}">
                <a16:creationId xmlns:a16="http://schemas.microsoft.com/office/drawing/2014/main" id="{A3C3894A-2B5A-05A0-D53C-E464042FC556}"/>
              </a:ext>
            </a:extLst>
          </p:cNvPr>
          <p:cNvPicPr>
            <a:picLocks noChangeAspect="1"/>
          </p:cNvPicPr>
          <p:nvPr/>
        </p:nvPicPr>
        <p:blipFill>
          <a:blip r:embed="rId4"/>
          <a:stretch>
            <a:fillRect/>
          </a:stretch>
        </p:blipFill>
        <p:spPr>
          <a:xfrm>
            <a:off x="1313543" y="949844"/>
            <a:ext cx="3033486" cy="3283121"/>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53B748EF-2756-2C92-FC96-320B688FB70B}"/>
              </a:ext>
            </a:extLst>
          </p:cNvPr>
          <p:cNvPicPr>
            <a:picLocks noChangeAspect="1"/>
          </p:cNvPicPr>
          <p:nvPr/>
        </p:nvPicPr>
        <p:blipFill>
          <a:blip r:embed="rId5"/>
          <a:stretch>
            <a:fillRect/>
          </a:stretch>
        </p:blipFill>
        <p:spPr>
          <a:xfrm>
            <a:off x="4682067" y="946818"/>
            <a:ext cx="3039533" cy="3285049"/>
          </a:xfrm>
          <a:prstGeom prst="rect">
            <a:avLst/>
          </a:prstGeom>
        </p:spPr>
      </p:pic>
      <p:sp>
        <p:nvSpPr>
          <p:cNvPr id="7" name="TextBox 6">
            <a:extLst>
              <a:ext uri="{FF2B5EF4-FFF2-40B4-BE49-F238E27FC236}">
                <a16:creationId xmlns:a16="http://schemas.microsoft.com/office/drawing/2014/main" id="{0B245D65-7D66-ED1C-F4CC-90895E74D6B5}"/>
              </a:ext>
            </a:extLst>
          </p:cNvPr>
          <p:cNvSpPr txBox="1"/>
          <p:nvPr/>
        </p:nvSpPr>
        <p:spPr>
          <a:xfrm>
            <a:off x="1212546" y="4321024"/>
            <a:ext cx="35011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50">
                <a:solidFill>
                  <a:schemeClr val="bg1"/>
                </a:solidFill>
                <a:latin typeface=""/>
              </a:rPr>
              <a:t>- Exponential decaying pattern in ACF at seasonal lags  -&gt; SAR</a:t>
            </a:r>
            <a:endParaRPr lang="en-US" sz="1050">
              <a:solidFill>
                <a:schemeClr val="bg1"/>
              </a:solidFill>
              <a:latin typeface=""/>
            </a:endParaRPr>
          </a:p>
          <a:p>
            <a:pPr>
              <a:buFont typeface="Courier New"/>
            </a:pPr>
            <a:endParaRPr lang="en-GB" sz="1050">
              <a:solidFill>
                <a:schemeClr val="bg1"/>
              </a:solidFill>
              <a:latin typeface=""/>
            </a:endParaRPr>
          </a:p>
          <a:p>
            <a:r>
              <a:rPr lang="en-GB" sz="1050">
                <a:solidFill>
                  <a:schemeClr val="bg1"/>
                </a:solidFill>
                <a:latin typeface=""/>
              </a:rPr>
              <a:t>- PACF suggests SAR(1)</a:t>
            </a:r>
          </a:p>
        </p:txBody>
      </p:sp>
      <p:sp>
        <p:nvSpPr>
          <p:cNvPr id="8" name="TextBox 7">
            <a:extLst>
              <a:ext uri="{FF2B5EF4-FFF2-40B4-BE49-F238E27FC236}">
                <a16:creationId xmlns:a16="http://schemas.microsoft.com/office/drawing/2014/main" id="{845DD61C-8DB6-3036-B448-79AA884D360B}"/>
              </a:ext>
            </a:extLst>
          </p:cNvPr>
          <p:cNvSpPr txBox="1"/>
          <p:nvPr/>
        </p:nvSpPr>
        <p:spPr>
          <a:xfrm>
            <a:off x="4695975" y="217713"/>
            <a:ext cx="3247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GB"/>
          </a:p>
        </p:txBody>
      </p:sp>
      <p:sp>
        <p:nvSpPr>
          <p:cNvPr id="9" name="TextBox 8">
            <a:extLst>
              <a:ext uri="{FF2B5EF4-FFF2-40B4-BE49-F238E27FC236}">
                <a16:creationId xmlns:a16="http://schemas.microsoft.com/office/drawing/2014/main" id="{38181DAA-B52D-E802-7C36-D6A81C23308B}"/>
              </a:ext>
            </a:extLst>
          </p:cNvPr>
          <p:cNvSpPr txBox="1"/>
          <p:nvPr/>
        </p:nvSpPr>
        <p:spPr>
          <a:xfrm>
            <a:off x="4680857" y="4321024"/>
            <a:ext cx="26000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solidFill>
                  <a:schemeClr val="bg1"/>
                </a:solidFill>
                <a:latin typeface=""/>
              </a:rPr>
              <a:t>- Exponential decay within each seasonal interval -&gt; potential AR</a:t>
            </a:r>
            <a:endParaRPr lang="en-US" sz="1000">
              <a:solidFill>
                <a:schemeClr val="bg1"/>
              </a:solidFill>
              <a:latin typeface=""/>
            </a:endParaRPr>
          </a:p>
        </p:txBody>
      </p:sp>
    </p:spTree>
    <p:extLst>
      <p:ext uri="{BB962C8B-B14F-4D97-AF65-F5344CB8AC3E}">
        <p14:creationId xmlns:p14="http://schemas.microsoft.com/office/powerpoint/2010/main" val="3674513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3"/>
          <p:cNvSpPr txBox="1">
            <a:spLocks noGrp="1"/>
          </p:cNvSpPr>
          <p:nvPr>
            <p:ph type="ctrTitle"/>
          </p:nvPr>
        </p:nvSpPr>
        <p:spPr>
          <a:xfrm flipH="1">
            <a:off x="4101725" y="2243225"/>
            <a:ext cx="2755800" cy="1921200"/>
          </a:xfrm>
          <a:prstGeom prst="rect">
            <a:avLst/>
          </a:prstGeom>
        </p:spPr>
        <p:txBody>
          <a:bodyPr spcFirstLastPara="1" wrap="square" lIns="91425" tIns="91425" rIns="91425" bIns="91425" anchor="b" anchorCtr="0">
            <a:noAutofit/>
          </a:bodyPr>
          <a:lstStyle/>
          <a:p>
            <a:r>
              <a:rPr lang="en">
                <a:solidFill>
                  <a:schemeClr val="lt1"/>
                </a:solidFill>
              </a:rPr>
              <a:t>Phase 1:</a:t>
            </a:r>
            <a:br>
              <a:rPr lang="en">
                <a:solidFill>
                  <a:schemeClr val="lt1"/>
                </a:solidFill>
              </a:rPr>
            </a:br>
            <a:r>
              <a:rPr lang="en">
                <a:solidFill>
                  <a:schemeClr val="lt1"/>
                </a:solidFill>
              </a:rPr>
              <a:t>OLS Models</a:t>
            </a:r>
            <a:br>
              <a:rPr lang="en">
                <a:solidFill>
                  <a:schemeClr val="lt1"/>
                </a:solidFill>
              </a:rPr>
            </a:br>
            <a:r>
              <a:rPr lang="en">
                <a:solidFill>
                  <a:schemeClr val="lt1"/>
                </a:solidFill>
              </a:rPr>
              <a:t>Xiwen &amp; Stephen</a:t>
            </a:r>
          </a:p>
        </p:txBody>
      </p:sp>
      <p:sp>
        <p:nvSpPr>
          <p:cNvPr id="195" name="Google Shape;195;p33"/>
          <p:cNvSpPr txBox="1">
            <a:spLocks noGrp="1"/>
          </p:cNvSpPr>
          <p:nvPr>
            <p:ph type="title" idx="2"/>
          </p:nvPr>
        </p:nvSpPr>
        <p:spPr>
          <a:xfrm flipH="1">
            <a:off x="-746050" y="2419325"/>
            <a:ext cx="4488300" cy="162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02</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1" y="-440"/>
            <a:ext cx="9144001"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294219" y="240815"/>
            <a:ext cx="3209349" cy="946200"/>
          </a:xfrm>
        </p:spPr>
        <p:txBody>
          <a:bodyPr/>
          <a:lstStyle/>
          <a:p>
            <a:r>
              <a:rPr lang="en-US">
                <a:solidFill>
                  <a:schemeClr val="bg1"/>
                </a:solidFill>
              </a:rPr>
              <a:t>ARIMA order (</a:t>
            </a:r>
            <a:r>
              <a:rPr lang="en-US" err="1">
                <a:solidFill>
                  <a:schemeClr val="bg1"/>
                </a:solidFill>
              </a:rPr>
              <a:t>seasadj</a:t>
            </a:r>
            <a:r>
              <a:rPr lang="en-US">
                <a:solidFill>
                  <a:schemeClr val="bg1"/>
                </a:solidFill>
              </a:rPr>
              <a:t>)</a:t>
            </a:r>
            <a:br>
              <a:rPr lang="en-US"/>
            </a:br>
            <a:r>
              <a:rPr lang="en-US" sz="1400">
                <a:solidFill>
                  <a:schemeClr val="bg1"/>
                </a:solidFill>
              </a:rPr>
              <a:t>- ACF &amp; PACF</a:t>
            </a:r>
          </a:p>
        </p:txBody>
      </p:sp>
      <p:sp>
        <p:nvSpPr>
          <p:cNvPr id="7" name="TextBox 6">
            <a:extLst>
              <a:ext uri="{FF2B5EF4-FFF2-40B4-BE49-F238E27FC236}">
                <a16:creationId xmlns:a16="http://schemas.microsoft.com/office/drawing/2014/main" id="{0B245D65-7D66-ED1C-F4CC-90895E74D6B5}"/>
              </a:ext>
            </a:extLst>
          </p:cNvPr>
          <p:cNvSpPr txBox="1"/>
          <p:nvPr/>
        </p:nvSpPr>
        <p:spPr>
          <a:xfrm>
            <a:off x="1212546" y="4321024"/>
            <a:ext cx="350111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50">
                <a:solidFill>
                  <a:schemeClr val="bg1"/>
                </a:solidFill>
                <a:latin typeface=""/>
              </a:rPr>
              <a:t>- Possible exponential decay in PACF, more obvious at earlier lags -&gt; MA?</a:t>
            </a:r>
          </a:p>
          <a:p>
            <a:pPr>
              <a:buFont typeface="Courier New"/>
            </a:pPr>
            <a:endParaRPr lang="en-GB" sz="1050">
              <a:solidFill>
                <a:schemeClr val="bg1"/>
              </a:solidFill>
              <a:latin typeface=""/>
            </a:endParaRPr>
          </a:p>
          <a:p>
            <a:r>
              <a:rPr lang="en-GB" sz="1050">
                <a:solidFill>
                  <a:schemeClr val="bg1"/>
                </a:solidFill>
                <a:latin typeface=""/>
              </a:rPr>
              <a:t>- ACF suggests possibility for MA(3)</a:t>
            </a:r>
          </a:p>
        </p:txBody>
      </p:sp>
      <p:sp>
        <p:nvSpPr>
          <p:cNvPr id="8" name="TextBox 7">
            <a:extLst>
              <a:ext uri="{FF2B5EF4-FFF2-40B4-BE49-F238E27FC236}">
                <a16:creationId xmlns:a16="http://schemas.microsoft.com/office/drawing/2014/main" id="{845DD61C-8DB6-3036-B448-79AA884D360B}"/>
              </a:ext>
            </a:extLst>
          </p:cNvPr>
          <p:cNvSpPr txBox="1"/>
          <p:nvPr/>
        </p:nvSpPr>
        <p:spPr>
          <a:xfrm>
            <a:off x="4695975" y="217713"/>
            <a:ext cx="32471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GB"/>
          </a:p>
        </p:txBody>
      </p:sp>
      <p:sp>
        <p:nvSpPr>
          <p:cNvPr id="9" name="TextBox 8">
            <a:extLst>
              <a:ext uri="{FF2B5EF4-FFF2-40B4-BE49-F238E27FC236}">
                <a16:creationId xmlns:a16="http://schemas.microsoft.com/office/drawing/2014/main" id="{38181DAA-B52D-E802-7C36-D6A81C23308B}"/>
              </a:ext>
            </a:extLst>
          </p:cNvPr>
          <p:cNvSpPr txBox="1"/>
          <p:nvPr/>
        </p:nvSpPr>
        <p:spPr>
          <a:xfrm>
            <a:off x="4680857" y="4321024"/>
            <a:ext cx="26000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solidFill>
                  <a:schemeClr val="bg1"/>
                </a:solidFill>
                <a:latin typeface=""/>
              </a:rPr>
              <a:t>- Maybe an SMA component, but not clear enough</a:t>
            </a:r>
          </a:p>
        </p:txBody>
      </p:sp>
      <p:pic>
        <p:nvPicPr>
          <p:cNvPr id="3" name="Picture 9" descr="Chart, histogram&#10;&#10;Description automatically generated">
            <a:extLst>
              <a:ext uri="{FF2B5EF4-FFF2-40B4-BE49-F238E27FC236}">
                <a16:creationId xmlns:a16="http://schemas.microsoft.com/office/drawing/2014/main" id="{1A773A49-5803-C246-BD9F-4C92211A1033}"/>
              </a:ext>
            </a:extLst>
          </p:cNvPr>
          <p:cNvPicPr>
            <a:picLocks noChangeAspect="1"/>
          </p:cNvPicPr>
          <p:nvPr/>
        </p:nvPicPr>
        <p:blipFill>
          <a:blip r:embed="rId4"/>
          <a:stretch>
            <a:fillRect/>
          </a:stretch>
        </p:blipFill>
        <p:spPr>
          <a:xfrm>
            <a:off x="1213757" y="889342"/>
            <a:ext cx="3009295" cy="3277125"/>
          </a:xfrm>
          <a:prstGeom prst="rect">
            <a:avLst/>
          </a:prstGeom>
        </p:spPr>
      </p:pic>
      <p:pic>
        <p:nvPicPr>
          <p:cNvPr id="10" name="Picture 10" descr="Chart&#10;&#10;Description automatically generated">
            <a:extLst>
              <a:ext uri="{FF2B5EF4-FFF2-40B4-BE49-F238E27FC236}">
                <a16:creationId xmlns:a16="http://schemas.microsoft.com/office/drawing/2014/main" id="{B5BE3E08-5117-6F92-26E5-A6B1E1C9048D}"/>
              </a:ext>
            </a:extLst>
          </p:cNvPr>
          <p:cNvPicPr>
            <a:picLocks noChangeAspect="1"/>
          </p:cNvPicPr>
          <p:nvPr/>
        </p:nvPicPr>
        <p:blipFill>
          <a:blip r:embed="rId5"/>
          <a:stretch>
            <a:fillRect/>
          </a:stretch>
        </p:blipFill>
        <p:spPr>
          <a:xfrm>
            <a:off x="4685091" y="889342"/>
            <a:ext cx="3006271" cy="3274102"/>
          </a:xfrm>
          <a:prstGeom prst="rect">
            <a:avLst/>
          </a:prstGeom>
        </p:spPr>
      </p:pic>
    </p:spTree>
    <p:extLst>
      <p:ext uri="{BB962C8B-B14F-4D97-AF65-F5344CB8AC3E}">
        <p14:creationId xmlns:p14="http://schemas.microsoft.com/office/powerpoint/2010/main" val="3010503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2">
            <a:alphaModFix/>
          </a:blip>
          <a:srcRect l="12719" t="17045" r="17045" b="12719"/>
          <a:stretch/>
        </p:blipFill>
        <p:spPr>
          <a:xfrm>
            <a:off x="-72789" y="0"/>
            <a:ext cx="9216789"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73140" y="275479"/>
            <a:ext cx="8361260" cy="946200"/>
          </a:xfrm>
        </p:spPr>
        <p:txBody>
          <a:bodyPr/>
          <a:lstStyle/>
          <a:p>
            <a:r>
              <a:rPr lang="en-US">
                <a:solidFill>
                  <a:schemeClr val="bg1"/>
                </a:solidFill>
              </a:rPr>
              <a:t>Table generated in Python for OLS strategy P&amp;L tabulation</a:t>
            </a:r>
          </a:p>
        </p:txBody>
      </p:sp>
      <p:cxnSp>
        <p:nvCxnSpPr>
          <p:cNvPr id="11" name="Straight Arrow Connector 10">
            <a:extLst>
              <a:ext uri="{FF2B5EF4-FFF2-40B4-BE49-F238E27FC236}">
                <a16:creationId xmlns:a16="http://schemas.microsoft.com/office/drawing/2014/main" id="{8DDE5C8A-0FA5-08AA-0C14-6E87B4A50F67}"/>
              </a:ext>
            </a:extLst>
          </p:cNvPr>
          <p:cNvCxnSpPr>
            <a:cxnSpLocks/>
          </p:cNvCxnSpPr>
          <p:nvPr/>
        </p:nvCxnSpPr>
        <p:spPr>
          <a:xfrm>
            <a:off x="6096001" y="2694861"/>
            <a:ext cx="254757" cy="49416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5892F5-9368-A505-DAEF-8964B876E1C4}"/>
              </a:ext>
            </a:extLst>
          </p:cNvPr>
          <p:cNvCxnSpPr>
            <a:cxnSpLocks/>
          </p:cNvCxnSpPr>
          <p:nvPr/>
        </p:nvCxnSpPr>
        <p:spPr>
          <a:xfrm>
            <a:off x="6114198" y="3113799"/>
            <a:ext cx="257032" cy="7522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9CB9F3-2325-E032-595B-FC8D633CFE77}"/>
              </a:ext>
            </a:extLst>
          </p:cNvPr>
          <p:cNvCxnSpPr>
            <a:cxnSpLocks/>
          </p:cNvCxnSpPr>
          <p:nvPr/>
        </p:nvCxnSpPr>
        <p:spPr>
          <a:xfrm flipV="1">
            <a:off x="5984543" y="3585977"/>
            <a:ext cx="366215" cy="1231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F11773-3565-AED9-CBF6-D0673A7417D8}"/>
              </a:ext>
            </a:extLst>
          </p:cNvPr>
          <p:cNvCxnSpPr>
            <a:cxnSpLocks/>
          </p:cNvCxnSpPr>
          <p:nvPr/>
        </p:nvCxnSpPr>
        <p:spPr>
          <a:xfrm flipV="1">
            <a:off x="6136943" y="3607965"/>
            <a:ext cx="213815" cy="2535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E3DCA7-93F1-8AD6-F4FD-97DAF2588594}"/>
              </a:ext>
            </a:extLst>
          </p:cNvPr>
          <p:cNvCxnSpPr>
            <a:cxnSpLocks/>
          </p:cNvCxnSpPr>
          <p:nvPr/>
        </p:nvCxnSpPr>
        <p:spPr>
          <a:xfrm flipV="1">
            <a:off x="5440907" y="1574042"/>
            <a:ext cx="0" cy="1614985"/>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E38625-6E76-36B7-B215-B54480304848}"/>
              </a:ext>
            </a:extLst>
          </p:cNvPr>
          <p:cNvCxnSpPr>
            <a:cxnSpLocks/>
          </p:cNvCxnSpPr>
          <p:nvPr/>
        </p:nvCxnSpPr>
        <p:spPr>
          <a:xfrm flipV="1">
            <a:off x="4876870" y="2324401"/>
            <a:ext cx="0" cy="984407"/>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795AEFC-B628-31F6-B7F5-953009615D8F}"/>
              </a:ext>
            </a:extLst>
          </p:cNvPr>
          <p:cNvCxnSpPr>
            <a:cxnSpLocks/>
          </p:cNvCxnSpPr>
          <p:nvPr/>
        </p:nvCxnSpPr>
        <p:spPr>
          <a:xfrm flipV="1">
            <a:off x="3902767" y="2495654"/>
            <a:ext cx="0" cy="813154"/>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0B39B3C-2F5A-1024-5ECD-1D1A1D2E67E1}"/>
              </a:ext>
            </a:extLst>
          </p:cNvPr>
          <p:cNvPicPr>
            <a:picLocks noChangeAspect="1"/>
          </p:cNvPicPr>
          <p:nvPr/>
        </p:nvPicPr>
        <p:blipFill>
          <a:blip r:embed="rId3"/>
          <a:stretch>
            <a:fillRect/>
          </a:stretch>
        </p:blipFill>
        <p:spPr>
          <a:xfrm>
            <a:off x="152400" y="748579"/>
            <a:ext cx="4465092" cy="4022801"/>
          </a:xfrm>
          <a:prstGeom prst="rect">
            <a:avLst/>
          </a:prstGeom>
        </p:spPr>
      </p:pic>
      <p:pic>
        <p:nvPicPr>
          <p:cNvPr id="13" name="Picture 12">
            <a:extLst>
              <a:ext uri="{FF2B5EF4-FFF2-40B4-BE49-F238E27FC236}">
                <a16:creationId xmlns:a16="http://schemas.microsoft.com/office/drawing/2014/main" id="{C2D489A0-177C-A0D3-7ED6-BA36D5B54465}"/>
              </a:ext>
            </a:extLst>
          </p:cNvPr>
          <p:cNvPicPr>
            <a:picLocks noChangeAspect="1"/>
          </p:cNvPicPr>
          <p:nvPr/>
        </p:nvPicPr>
        <p:blipFill>
          <a:blip r:embed="rId4"/>
          <a:stretch>
            <a:fillRect/>
          </a:stretch>
        </p:blipFill>
        <p:spPr>
          <a:xfrm>
            <a:off x="4669383" y="748579"/>
            <a:ext cx="4322218" cy="4022801"/>
          </a:xfrm>
          <a:prstGeom prst="rect">
            <a:avLst/>
          </a:prstGeom>
        </p:spPr>
      </p:pic>
    </p:spTree>
    <p:extLst>
      <p:ext uri="{BB962C8B-B14F-4D97-AF65-F5344CB8AC3E}">
        <p14:creationId xmlns:p14="http://schemas.microsoft.com/office/powerpoint/2010/main" val="613881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72789" y="0"/>
            <a:ext cx="9216789"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73140" y="275479"/>
            <a:ext cx="8361260" cy="946200"/>
          </a:xfrm>
        </p:spPr>
        <p:txBody>
          <a:bodyPr/>
          <a:lstStyle/>
          <a:p>
            <a:r>
              <a:rPr lang="en-US">
                <a:solidFill>
                  <a:schemeClr val="bg1"/>
                </a:solidFill>
              </a:rPr>
              <a:t>Table generated in Python for Arima strategy P&amp;L tabulation</a:t>
            </a:r>
          </a:p>
        </p:txBody>
      </p:sp>
      <p:cxnSp>
        <p:nvCxnSpPr>
          <p:cNvPr id="11" name="Straight Arrow Connector 10">
            <a:extLst>
              <a:ext uri="{FF2B5EF4-FFF2-40B4-BE49-F238E27FC236}">
                <a16:creationId xmlns:a16="http://schemas.microsoft.com/office/drawing/2014/main" id="{8DDE5C8A-0FA5-08AA-0C14-6E87B4A50F67}"/>
              </a:ext>
            </a:extLst>
          </p:cNvPr>
          <p:cNvCxnSpPr>
            <a:cxnSpLocks/>
          </p:cNvCxnSpPr>
          <p:nvPr/>
        </p:nvCxnSpPr>
        <p:spPr>
          <a:xfrm>
            <a:off x="6096001" y="2694861"/>
            <a:ext cx="254757" cy="49416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5892F5-9368-A505-DAEF-8964B876E1C4}"/>
              </a:ext>
            </a:extLst>
          </p:cNvPr>
          <p:cNvCxnSpPr>
            <a:cxnSpLocks/>
          </p:cNvCxnSpPr>
          <p:nvPr/>
        </p:nvCxnSpPr>
        <p:spPr>
          <a:xfrm>
            <a:off x="6114198" y="3113799"/>
            <a:ext cx="257032" cy="7522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9CB9F3-2325-E032-595B-FC8D633CFE77}"/>
              </a:ext>
            </a:extLst>
          </p:cNvPr>
          <p:cNvCxnSpPr>
            <a:cxnSpLocks/>
          </p:cNvCxnSpPr>
          <p:nvPr/>
        </p:nvCxnSpPr>
        <p:spPr>
          <a:xfrm flipV="1">
            <a:off x="5984543" y="3585977"/>
            <a:ext cx="366215" cy="1231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F11773-3565-AED9-CBF6-D0673A7417D8}"/>
              </a:ext>
            </a:extLst>
          </p:cNvPr>
          <p:cNvCxnSpPr>
            <a:cxnSpLocks/>
          </p:cNvCxnSpPr>
          <p:nvPr/>
        </p:nvCxnSpPr>
        <p:spPr>
          <a:xfrm flipV="1">
            <a:off x="6136943" y="3607965"/>
            <a:ext cx="213815" cy="2535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E3DCA7-93F1-8AD6-F4FD-97DAF2588594}"/>
              </a:ext>
            </a:extLst>
          </p:cNvPr>
          <p:cNvCxnSpPr>
            <a:cxnSpLocks/>
          </p:cNvCxnSpPr>
          <p:nvPr/>
        </p:nvCxnSpPr>
        <p:spPr>
          <a:xfrm flipV="1">
            <a:off x="5440907" y="1574042"/>
            <a:ext cx="0" cy="1614985"/>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E38625-6E76-36B7-B215-B54480304848}"/>
              </a:ext>
            </a:extLst>
          </p:cNvPr>
          <p:cNvCxnSpPr>
            <a:cxnSpLocks/>
          </p:cNvCxnSpPr>
          <p:nvPr/>
        </p:nvCxnSpPr>
        <p:spPr>
          <a:xfrm flipV="1">
            <a:off x="4876870" y="2324401"/>
            <a:ext cx="0" cy="984407"/>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795AEFC-B628-31F6-B7F5-953009615D8F}"/>
              </a:ext>
            </a:extLst>
          </p:cNvPr>
          <p:cNvCxnSpPr>
            <a:cxnSpLocks/>
          </p:cNvCxnSpPr>
          <p:nvPr/>
        </p:nvCxnSpPr>
        <p:spPr>
          <a:xfrm flipV="1">
            <a:off x="3902767" y="2495654"/>
            <a:ext cx="0" cy="813154"/>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A9300E2-02BF-5F36-50C4-A45D4D48B0D6}"/>
              </a:ext>
            </a:extLst>
          </p:cNvPr>
          <p:cNvPicPr>
            <a:picLocks noChangeAspect="1"/>
          </p:cNvPicPr>
          <p:nvPr/>
        </p:nvPicPr>
        <p:blipFill>
          <a:blip r:embed="rId4"/>
          <a:stretch>
            <a:fillRect/>
          </a:stretch>
        </p:blipFill>
        <p:spPr>
          <a:xfrm>
            <a:off x="297065" y="792541"/>
            <a:ext cx="5533094" cy="4048125"/>
          </a:xfrm>
          <a:prstGeom prst="rect">
            <a:avLst/>
          </a:prstGeom>
        </p:spPr>
      </p:pic>
      <p:pic>
        <p:nvPicPr>
          <p:cNvPr id="7" name="Picture 6">
            <a:extLst>
              <a:ext uri="{FF2B5EF4-FFF2-40B4-BE49-F238E27FC236}">
                <a16:creationId xmlns:a16="http://schemas.microsoft.com/office/drawing/2014/main" id="{7D9714CC-745A-D6E7-1913-651FF26729DC}"/>
              </a:ext>
            </a:extLst>
          </p:cNvPr>
          <p:cNvPicPr>
            <a:picLocks noChangeAspect="1"/>
          </p:cNvPicPr>
          <p:nvPr/>
        </p:nvPicPr>
        <p:blipFill>
          <a:blip r:embed="rId5"/>
          <a:stretch>
            <a:fillRect/>
          </a:stretch>
        </p:blipFill>
        <p:spPr>
          <a:xfrm>
            <a:off x="5905500" y="792541"/>
            <a:ext cx="2362200" cy="4048125"/>
          </a:xfrm>
          <a:prstGeom prst="rect">
            <a:avLst/>
          </a:prstGeom>
        </p:spPr>
      </p:pic>
    </p:spTree>
    <p:extLst>
      <p:ext uri="{BB962C8B-B14F-4D97-AF65-F5344CB8AC3E}">
        <p14:creationId xmlns:p14="http://schemas.microsoft.com/office/powerpoint/2010/main" val="3137265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72789" y="0"/>
            <a:ext cx="9216789"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73140" y="275479"/>
            <a:ext cx="8361260" cy="946200"/>
          </a:xfrm>
        </p:spPr>
        <p:txBody>
          <a:bodyPr/>
          <a:lstStyle/>
          <a:p>
            <a:r>
              <a:rPr lang="en-US">
                <a:solidFill>
                  <a:schemeClr val="bg1"/>
                </a:solidFill>
              </a:rPr>
              <a:t>Table generated in Python for Arima-x strategy P&amp;L tabulation</a:t>
            </a:r>
          </a:p>
        </p:txBody>
      </p:sp>
      <p:cxnSp>
        <p:nvCxnSpPr>
          <p:cNvPr id="11" name="Straight Arrow Connector 10">
            <a:extLst>
              <a:ext uri="{FF2B5EF4-FFF2-40B4-BE49-F238E27FC236}">
                <a16:creationId xmlns:a16="http://schemas.microsoft.com/office/drawing/2014/main" id="{8DDE5C8A-0FA5-08AA-0C14-6E87B4A50F67}"/>
              </a:ext>
            </a:extLst>
          </p:cNvPr>
          <p:cNvCxnSpPr>
            <a:cxnSpLocks/>
          </p:cNvCxnSpPr>
          <p:nvPr/>
        </p:nvCxnSpPr>
        <p:spPr>
          <a:xfrm>
            <a:off x="6096001" y="2694861"/>
            <a:ext cx="254757" cy="49416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5892F5-9368-A505-DAEF-8964B876E1C4}"/>
              </a:ext>
            </a:extLst>
          </p:cNvPr>
          <p:cNvCxnSpPr>
            <a:cxnSpLocks/>
          </p:cNvCxnSpPr>
          <p:nvPr/>
        </p:nvCxnSpPr>
        <p:spPr>
          <a:xfrm>
            <a:off x="6114198" y="3113799"/>
            <a:ext cx="257032" cy="7522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9CB9F3-2325-E032-595B-FC8D633CFE77}"/>
              </a:ext>
            </a:extLst>
          </p:cNvPr>
          <p:cNvCxnSpPr>
            <a:cxnSpLocks/>
          </p:cNvCxnSpPr>
          <p:nvPr/>
        </p:nvCxnSpPr>
        <p:spPr>
          <a:xfrm flipV="1">
            <a:off x="5984543" y="3585977"/>
            <a:ext cx="366215" cy="1231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F11773-3565-AED9-CBF6-D0673A7417D8}"/>
              </a:ext>
            </a:extLst>
          </p:cNvPr>
          <p:cNvCxnSpPr>
            <a:cxnSpLocks/>
          </p:cNvCxnSpPr>
          <p:nvPr/>
        </p:nvCxnSpPr>
        <p:spPr>
          <a:xfrm flipV="1">
            <a:off x="6136943" y="3607965"/>
            <a:ext cx="213815" cy="2535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E3DCA7-93F1-8AD6-F4FD-97DAF2588594}"/>
              </a:ext>
            </a:extLst>
          </p:cNvPr>
          <p:cNvCxnSpPr>
            <a:cxnSpLocks/>
          </p:cNvCxnSpPr>
          <p:nvPr/>
        </p:nvCxnSpPr>
        <p:spPr>
          <a:xfrm flipV="1">
            <a:off x="5440907" y="1574042"/>
            <a:ext cx="0" cy="1614985"/>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E38625-6E76-36B7-B215-B54480304848}"/>
              </a:ext>
            </a:extLst>
          </p:cNvPr>
          <p:cNvCxnSpPr>
            <a:cxnSpLocks/>
          </p:cNvCxnSpPr>
          <p:nvPr/>
        </p:nvCxnSpPr>
        <p:spPr>
          <a:xfrm flipV="1">
            <a:off x="4876870" y="2324401"/>
            <a:ext cx="0" cy="984407"/>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795AEFC-B628-31F6-B7F5-953009615D8F}"/>
              </a:ext>
            </a:extLst>
          </p:cNvPr>
          <p:cNvCxnSpPr>
            <a:cxnSpLocks/>
          </p:cNvCxnSpPr>
          <p:nvPr/>
        </p:nvCxnSpPr>
        <p:spPr>
          <a:xfrm flipV="1">
            <a:off x="3902767" y="2495654"/>
            <a:ext cx="0" cy="813154"/>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8A11833-A02D-98BD-F708-409406EFDD4A}"/>
              </a:ext>
            </a:extLst>
          </p:cNvPr>
          <p:cNvPicPr>
            <a:picLocks noChangeAspect="1"/>
          </p:cNvPicPr>
          <p:nvPr/>
        </p:nvPicPr>
        <p:blipFill>
          <a:blip r:embed="rId4"/>
          <a:stretch>
            <a:fillRect/>
          </a:stretch>
        </p:blipFill>
        <p:spPr>
          <a:xfrm>
            <a:off x="214391" y="748579"/>
            <a:ext cx="6241411" cy="4067175"/>
          </a:xfrm>
          <a:prstGeom prst="rect">
            <a:avLst/>
          </a:prstGeom>
        </p:spPr>
      </p:pic>
      <p:pic>
        <p:nvPicPr>
          <p:cNvPr id="9" name="Picture 8">
            <a:extLst>
              <a:ext uri="{FF2B5EF4-FFF2-40B4-BE49-F238E27FC236}">
                <a16:creationId xmlns:a16="http://schemas.microsoft.com/office/drawing/2014/main" id="{3A25BB15-83D8-3620-806D-A18BD6D48921}"/>
              </a:ext>
            </a:extLst>
          </p:cNvPr>
          <p:cNvPicPr>
            <a:picLocks noChangeAspect="1"/>
          </p:cNvPicPr>
          <p:nvPr/>
        </p:nvPicPr>
        <p:blipFill>
          <a:blip r:embed="rId5"/>
          <a:stretch>
            <a:fillRect/>
          </a:stretch>
        </p:blipFill>
        <p:spPr>
          <a:xfrm>
            <a:off x="6497053" y="762866"/>
            <a:ext cx="2371725" cy="4052888"/>
          </a:xfrm>
          <a:prstGeom prst="rect">
            <a:avLst/>
          </a:prstGeom>
        </p:spPr>
      </p:pic>
    </p:spTree>
    <p:extLst>
      <p:ext uri="{BB962C8B-B14F-4D97-AF65-F5344CB8AC3E}">
        <p14:creationId xmlns:p14="http://schemas.microsoft.com/office/powerpoint/2010/main" val="2429833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68240" y="1422"/>
            <a:ext cx="9144001"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41294" y="216339"/>
            <a:ext cx="8515935" cy="946200"/>
          </a:xfrm>
        </p:spPr>
        <p:txBody>
          <a:bodyPr/>
          <a:lstStyle/>
          <a:p>
            <a:r>
              <a:rPr lang="en-US">
                <a:solidFill>
                  <a:schemeClr val="bg1"/>
                </a:solidFill>
              </a:rPr>
              <a:t>Combined Portfolio (OLS + Arima + Arima-X + Fundamental Model) P&amp;L Table </a:t>
            </a:r>
          </a:p>
        </p:txBody>
      </p:sp>
      <p:pic>
        <p:nvPicPr>
          <p:cNvPr id="9" name="Picture 8">
            <a:extLst>
              <a:ext uri="{FF2B5EF4-FFF2-40B4-BE49-F238E27FC236}">
                <a16:creationId xmlns:a16="http://schemas.microsoft.com/office/drawing/2014/main" id="{5CE45533-14F6-F838-21EA-923176B0F967}"/>
              </a:ext>
            </a:extLst>
          </p:cNvPr>
          <p:cNvPicPr>
            <a:picLocks noChangeAspect="1"/>
          </p:cNvPicPr>
          <p:nvPr/>
        </p:nvPicPr>
        <p:blipFill>
          <a:blip r:embed="rId4"/>
          <a:stretch>
            <a:fillRect/>
          </a:stretch>
        </p:blipFill>
        <p:spPr>
          <a:xfrm>
            <a:off x="68240" y="745709"/>
            <a:ext cx="5354856" cy="3990975"/>
          </a:xfrm>
          <a:prstGeom prst="rect">
            <a:avLst/>
          </a:prstGeom>
        </p:spPr>
      </p:pic>
      <p:pic>
        <p:nvPicPr>
          <p:cNvPr id="11" name="Picture 10">
            <a:extLst>
              <a:ext uri="{FF2B5EF4-FFF2-40B4-BE49-F238E27FC236}">
                <a16:creationId xmlns:a16="http://schemas.microsoft.com/office/drawing/2014/main" id="{93B565EF-0DED-0E15-B786-202485A83BA2}"/>
              </a:ext>
            </a:extLst>
          </p:cNvPr>
          <p:cNvPicPr>
            <a:picLocks noChangeAspect="1"/>
          </p:cNvPicPr>
          <p:nvPr/>
        </p:nvPicPr>
        <p:blipFill>
          <a:blip r:embed="rId5"/>
          <a:stretch>
            <a:fillRect/>
          </a:stretch>
        </p:blipFill>
        <p:spPr>
          <a:xfrm>
            <a:off x="5503304" y="745709"/>
            <a:ext cx="3486568" cy="3990974"/>
          </a:xfrm>
          <a:prstGeom prst="rect">
            <a:avLst/>
          </a:prstGeom>
        </p:spPr>
      </p:pic>
    </p:spTree>
    <p:extLst>
      <p:ext uri="{BB962C8B-B14F-4D97-AF65-F5344CB8AC3E}">
        <p14:creationId xmlns:p14="http://schemas.microsoft.com/office/powerpoint/2010/main" val="4258769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20;p40">
            <a:extLst>
              <a:ext uri="{FF2B5EF4-FFF2-40B4-BE49-F238E27FC236}">
                <a16:creationId xmlns:a16="http://schemas.microsoft.com/office/drawing/2014/main" id="{A36705FC-1D47-D8A9-59DE-C29EFEE6A534}"/>
              </a:ext>
            </a:extLst>
          </p:cNvPr>
          <p:cNvPicPr preferRelativeResize="0"/>
          <p:nvPr/>
        </p:nvPicPr>
        <p:blipFill rotWithShape="1">
          <a:blip r:embed="rId3">
            <a:alphaModFix/>
          </a:blip>
          <a:srcRect l="12719" t="17045" r="17045" b="12719"/>
          <a:stretch/>
        </p:blipFill>
        <p:spPr>
          <a:xfrm>
            <a:off x="-72789" y="0"/>
            <a:ext cx="9216789" cy="5146195"/>
          </a:xfrm>
          <a:prstGeom prst="rect">
            <a:avLst/>
          </a:prstGeom>
          <a:noFill/>
          <a:ln>
            <a:noFill/>
          </a:ln>
        </p:spPr>
      </p:pic>
      <p:sp>
        <p:nvSpPr>
          <p:cNvPr id="2" name="Title 1">
            <a:extLst>
              <a:ext uri="{FF2B5EF4-FFF2-40B4-BE49-F238E27FC236}">
                <a16:creationId xmlns:a16="http://schemas.microsoft.com/office/drawing/2014/main" id="{145667CF-66F5-64AA-93BA-BF995EEE65E5}"/>
              </a:ext>
            </a:extLst>
          </p:cNvPr>
          <p:cNvSpPr>
            <a:spLocks noGrp="1"/>
          </p:cNvSpPr>
          <p:nvPr>
            <p:ph type="ctrTitle"/>
          </p:nvPr>
        </p:nvSpPr>
        <p:spPr>
          <a:xfrm>
            <a:off x="173140" y="275479"/>
            <a:ext cx="8361260" cy="946200"/>
          </a:xfrm>
        </p:spPr>
        <p:txBody>
          <a:bodyPr/>
          <a:lstStyle/>
          <a:p>
            <a:r>
              <a:rPr lang="en-US">
                <a:solidFill>
                  <a:schemeClr val="bg1"/>
                </a:solidFill>
              </a:rPr>
              <a:t>Visualization of Volatility of Cumulative Returns of all 4 Strategies </a:t>
            </a:r>
          </a:p>
        </p:txBody>
      </p:sp>
      <p:pic>
        <p:nvPicPr>
          <p:cNvPr id="4" name="Picture 3">
            <a:extLst>
              <a:ext uri="{FF2B5EF4-FFF2-40B4-BE49-F238E27FC236}">
                <a16:creationId xmlns:a16="http://schemas.microsoft.com/office/drawing/2014/main" id="{02570160-3DAC-7A24-2833-FC9CC006452F}"/>
              </a:ext>
            </a:extLst>
          </p:cNvPr>
          <p:cNvPicPr>
            <a:picLocks noChangeAspect="1"/>
          </p:cNvPicPr>
          <p:nvPr/>
        </p:nvPicPr>
        <p:blipFill>
          <a:blip r:embed="rId4"/>
          <a:stretch>
            <a:fillRect/>
          </a:stretch>
        </p:blipFill>
        <p:spPr>
          <a:xfrm>
            <a:off x="173140" y="925978"/>
            <a:ext cx="6614347" cy="3710446"/>
          </a:xfrm>
          <a:prstGeom prst="rect">
            <a:avLst/>
          </a:prstGeom>
        </p:spPr>
      </p:pic>
      <p:sp>
        <p:nvSpPr>
          <p:cNvPr id="6" name="Rectangle: Rounded Corners 5">
            <a:extLst>
              <a:ext uri="{FF2B5EF4-FFF2-40B4-BE49-F238E27FC236}">
                <a16:creationId xmlns:a16="http://schemas.microsoft.com/office/drawing/2014/main" id="{973258B4-5007-2E01-E3D2-E1C61F81AD5A}"/>
              </a:ext>
            </a:extLst>
          </p:cNvPr>
          <p:cNvSpPr/>
          <p:nvPr/>
        </p:nvSpPr>
        <p:spPr>
          <a:xfrm>
            <a:off x="7083188" y="925978"/>
            <a:ext cx="1810603" cy="3710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600">
                <a:solidFill>
                  <a:schemeClr val="bg1"/>
                </a:solidFill>
                <a:latin typeface="DM Serif Display"/>
              </a:rPr>
              <a:t>Our THREE quantitative trading strategies will certainly help to smoothen out Netflix’s historical volatility! </a:t>
            </a:r>
            <a:endParaRPr lang="en-SG" sz="1600">
              <a:solidFill>
                <a:schemeClr val="bg1"/>
              </a:solidFill>
            </a:endParaRPr>
          </a:p>
        </p:txBody>
      </p:sp>
      <p:sp>
        <p:nvSpPr>
          <p:cNvPr id="7" name="TextBox 6">
            <a:extLst>
              <a:ext uri="{FF2B5EF4-FFF2-40B4-BE49-F238E27FC236}">
                <a16:creationId xmlns:a16="http://schemas.microsoft.com/office/drawing/2014/main" id="{5DF40ED9-1DD9-FB14-312B-C6EA3F223CD5}"/>
              </a:ext>
            </a:extLst>
          </p:cNvPr>
          <p:cNvSpPr txBox="1"/>
          <p:nvPr/>
        </p:nvSpPr>
        <p:spPr>
          <a:xfrm>
            <a:off x="5600132" y="2571750"/>
            <a:ext cx="495869" cy="246221"/>
          </a:xfrm>
          <a:prstGeom prst="rect">
            <a:avLst/>
          </a:prstGeom>
          <a:solidFill>
            <a:srgbClr val="002060"/>
          </a:solidFill>
        </p:spPr>
        <p:txBody>
          <a:bodyPr wrap="square" rtlCol="0">
            <a:spAutoFit/>
          </a:bodyPr>
          <a:lstStyle/>
          <a:p>
            <a:r>
              <a:rPr lang="en-SG" sz="1000">
                <a:solidFill>
                  <a:schemeClr val="bg1"/>
                </a:solidFill>
              </a:rPr>
              <a:t>4.35x</a:t>
            </a:r>
          </a:p>
        </p:txBody>
      </p:sp>
      <p:sp>
        <p:nvSpPr>
          <p:cNvPr id="9" name="TextBox 8">
            <a:extLst>
              <a:ext uri="{FF2B5EF4-FFF2-40B4-BE49-F238E27FC236}">
                <a16:creationId xmlns:a16="http://schemas.microsoft.com/office/drawing/2014/main" id="{7D20BF87-8DB2-673F-51B1-C6323901A548}"/>
              </a:ext>
            </a:extLst>
          </p:cNvPr>
          <p:cNvSpPr txBox="1"/>
          <p:nvPr/>
        </p:nvSpPr>
        <p:spPr>
          <a:xfrm>
            <a:off x="5600131" y="2867578"/>
            <a:ext cx="495869" cy="246221"/>
          </a:xfrm>
          <a:prstGeom prst="rect">
            <a:avLst/>
          </a:prstGeom>
          <a:solidFill>
            <a:srgbClr val="FF0000"/>
          </a:solidFill>
        </p:spPr>
        <p:txBody>
          <a:bodyPr wrap="square" rtlCol="0">
            <a:spAutoFit/>
          </a:bodyPr>
          <a:lstStyle/>
          <a:p>
            <a:r>
              <a:rPr lang="en-SG" sz="1000">
                <a:solidFill>
                  <a:schemeClr val="bg1"/>
                </a:solidFill>
              </a:rPr>
              <a:t>4.32x</a:t>
            </a:r>
          </a:p>
        </p:txBody>
      </p:sp>
      <p:cxnSp>
        <p:nvCxnSpPr>
          <p:cNvPr id="11" name="Straight Arrow Connector 10">
            <a:extLst>
              <a:ext uri="{FF2B5EF4-FFF2-40B4-BE49-F238E27FC236}">
                <a16:creationId xmlns:a16="http://schemas.microsoft.com/office/drawing/2014/main" id="{8DDE5C8A-0FA5-08AA-0C14-6E87B4A50F67}"/>
              </a:ext>
            </a:extLst>
          </p:cNvPr>
          <p:cNvCxnSpPr>
            <a:stCxn id="7" idx="3"/>
          </p:cNvCxnSpPr>
          <p:nvPr/>
        </p:nvCxnSpPr>
        <p:spPr>
          <a:xfrm>
            <a:off x="6096001" y="2694861"/>
            <a:ext cx="254757" cy="49416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45892F5-9368-A505-DAEF-8964B876E1C4}"/>
              </a:ext>
            </a:extLst>
          </p:cNvPr>
          <p:cNvCxnSpPr>
            <a:cxnSpLocks/>
          </p:cNvCxnSpPr>
          <p:nvPr/>
        </p:nvCxnSpPr>
        <p:spPr>
          <a:xfrm>
            <a:off x="6114198" y="3113799"/>
            <a:ext cx="257032" cy="7522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82B124-C552-8AFD-F897-2864D045E902}"/>
              </a:ext>
            </a:extLst>
          </p:cNvPr>
          <p:cNvSpPr txBox="1"/>
          <p:nvPr/>
        </p:nvSpPr>
        <p:spPr>
          <a:xfrm>
            <a:off x="5488674" y="3585977"/>
            <a:ext cx="495869" cy="246221"/>
          </a:xfrm>
          <a:prstGeom prst="rect">
            <a:avLst/>
          </a:prstGeom>
          <a:solidFill>
            <a:srgbClr val="00B050"/>
          </a:solidFill>
        </p:spPr>
        <p:txBody>
          <a:bodyPr wrap="square" rtlCol="0">
            <a:spAutoFit/>
          </a:bodyPr>
          <a:lstStyle/>
          <a:p>
            <a:r>
              <a:rPr lang="en-SG" sz="1000">
                <a:solidFill>
                  <a:schemeClr val="bg1"/>
                </a:solidFill>
              </a:rPr>
              <a:t>2.85x</a:t>
            </a:r>
          </a:p>
        </p:txBody>
      </p:sp>
      <p:sp>
        <p:nvSpPr>
          <p:cNvPr id="15" name="TextBox 14">
            <a:extLst>
              <a:ext uri="{FF2B5EF4-FFF2-40B4-BE49-F238E27FC236}">
                <a16:creationId xmlns:a16="http://schemas.microsoft.com/office/drawing/2014/main" id="{FB7F1B90-96B8-F84B-96CF-9E10084DA3AB}"/>
              </a:ext>
            </a:extLst>
          </p:cNvPr>
          <p:cNvSpPr txBox="1"/>
          <p:nvPr/>
        </p:nvSpPr>
        <p:spPr>
          <a:xfrm>
            <a:off x="5642211" y="3864979"/>
            <a:ext cx="495869" cy="246221"/>
          </a:xfrm>
          <a:prstGeom prst="rect">
            <a:avLst/>
          </a:prstGeom>
          <a:solidFill>
            <a:srgbClr val="FFC000"/>
          </a:solidFill>
        </p:spPr>
        <p:txBody>
          <a:bodyPr wrap="square" rtlCol="0">
            <a:spAutoFit/>
          </a:bodyPr>
          <a:lstStyle/>
          <a:p>
            <a:r>
              <a:rPr lang="en-SG" sz="1000">
                <a:solidFill>
                  <a:schemeClr val="tx1"/>
                </a:solidFill>
              </a:rPr>
              <a:t>2.84x</a:t>
            </a:r>
          </a:p>
        </p:txBody>
      </p:sp>
      <p:cxnSp>
        <p:nvCxnSpPr>
          <p:cNvPr id="16" name="Straight Arrow Connector 15">
            <a:extLst>
              <a:ext uri="{FF2B5EF4-FFF2-40B4-BE49-F238E27FC236}">
                <a16:creationId xmlns:a16="http://schemas.microsoft.com/office/drawing/2014/main" id="{A59CB9F3-2325-E032-595B-FC8D633CFE77}"/>
              </a:ext>
            </a:extLst>
          </p:cNvPr>
          <p:cNvCxnSpPr>
            <a:cxnSpLocks/>
          </p:cNvCxnSpPr>
          <p:nvPr/>
        </p:nvCxnSpPr>
        <p:spPr>
          <a:xfrm flipV="1">
            <a:off x="5984543" y="3585977"/>
            <a:ext cx="366215" cy="12311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FF11773-3565-AED9-CBF6-D0673A7417D8}"/>
              </a:ext>
            </a:extLst>
          </p:cNvPr>
          <p:cNvCxnSpPr>
            <a:cxnSpLocks/>
          </p:cNvCxnSpPr>
          <p:nvPr/>
        </p:nvCxnSpPr>
        <p:spPr>
          <a:xfrm flipV="1">
            <a:off x="6136943" y="3607965"/>
            <a:ext cx="213815" cy="25352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E3DCA7-93F1-8AD6-F4FD-97DAF2588594}"/>
              </a:ext>
            </a:extLst>
          </p:cNvPr>
          <p:cNvCxnSpPr>
            <a:cxnSpLocks/>
          </p:cNvCxnSpPr>
          <p:nvPr/>
        </p:nvCxnSpPr>
        <p:spPr>
          <a:xfrm flipV="1">
            <a:off x="5440907" y="1574042"/>
            <a:ext cx="0" cy="1614985"/>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E38625-6E76-36B7-B215-B54480304848}"/>
              </a:ext>
            </a:extLst>
          </p:cNvPr>
          <p:cNvCxnSpPr>
            <a:cxnSpLocks/>
          </p:cNvCxnSpPr>
          <p:nvPr/>
        </p:nvCxnSpPr>
        <p:spPr>
          <a:xfrm flipV="1">
            <a:off x="4876870" y="2324401"/>
            <a:ext cx="0" cy="984407"/>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795AEFC-B628-31F6-B7F5-953009615D8F}"/>
              </a:ext>
            </a:extLst>
          </p:cNvPr>
          <p:cNvCxnSpPr>
            <a:cxnSpLocks/>
          </p:cNvCxnSpPr>
          <p:nvPr/>
        </p:nvCxnSpPr>
        <p:spPr>
          <a:xfrm flipV="1">
            <a:off x="3902767" y="2495654"/>
            <a:ext cx="0" cy="813154"/>
          </a:xfrm>
          <a:prstGeom prst="straightConnector1">
            <a:avLst/>
          </a:prstGeom>
          <a:ln w="31750">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65B050D9-0ED9-782B-1110-A9523AA0CC3E}"/>
              </a:ext>
            </a:extLst>
          </p:cNvPr>
          <p:cNvSpPr/>
          <p:nvPr/>
        </p:nvSpPr>
        <p:spPr>
          <a:xfrm>
            <a:off x="2386218" y="1337485"/>
            <a:ext cx="2188190" cy="830253"/>
          </a:xfrm>
          <a:prstGeom prst="roundRect">
            <a:avLst/>
          </a:prstGeom>
          <a:solidFill>
            <a:srgbClr val="FFFF00"/>
          </a:soli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b="1">
                <a:solidFill>
                  <a:schemeClr val="tx1"/>
                </a:solidFill>
              </a:rPr>
              <a:t>Netflix’s 50% historical volatility over 10 years far exceeds the SPX’s historical average of 17%!</a:t>
            </a:r>
          </a:p>
        </p:txBody>
      </p:sp>
      <p:cxnSp>
        <p:nvCxnSpPr>
          <p:cNvPr id="30" name="Straight Arrow Connector 29">
            <a:extLst>
              <a:ext uri="{FF2B5EF4-FFF2-40B4-BE49-F238E27FC236}">
                <a16:creationId xmlns:a16="http://schemas.microsoft.com/office/drawing/2014/main" id="{541822C9-FF74-7DF1-1833-4E99291F7BCF}"/>
              </a:ext>
            </a:extLst>
          </p:cNvPr>
          <p:cNvCxnSpPr>
            <a:cxnSpLocks/>
          </p:cNvCxnSpPr>
          <p:nvPr/>
        </p:nvCxnSpPr>
        <p:spPr>
          <a:xfrm>
            <a:off x="4562589" y="2134746"/>
            <a:ext cx="314281" cy="189655"/>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714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5547-481E-220C-7BC4-35DF938E849B}"/>
              </a:ext>
            </a:extLst>
          </p:cNvPr>
          <p:cNvSpPr>
            <a:spLocks noGrp="1"/>
          </p:cNvSpPr>
          <p:nvPr>
            <p:ph type="ctrTitle"/>
          </p:nvPr>
        </p:nvSpPr>
        <p:spPr>
          <a:xfrm>
            <a:off x="723600" y="470625"/>
            <a:ext cx="8172720" cy="4201464"/>
          </a:xfrm>
        </p:spPr>
        <p:txBody>
          <a:bodyPr/>
          <a:lstStyle/>
          <a:p>
            <a:r>
              <a:rPr lang="en-US" sz="1400"/>
              <a:t>OLS Questions</a:t>
            </a:r>
            <a:br>
              <a:rPr lang="en-US" sz="1400"/>
            </a:br>
            <a:r>
              <a:rPr lang="en-US" sz="1400"/>
              <a:t>1. Reasons for chosen Factors </a:t>
            </a:r>
            <a:br>
              <a:rPr lang="en-US" sz="1400"/>
            </a:br>
            <a:r>
              <a:rPr lang="en-US" sz="1400">
                <a:solidFill>
                  <a:srgbClr val="FF0000"/>
                </a:solidFill>
              </a:rPr>
              <a:t>Cedric </a:t>
            </a:r>
            <a:br>
              <a:rPr lang="en-US" sz="1400"/>
            </a:br>
            <a:br>
              <a:rPr lang="en-US" sz="1400"/>
            </a:br>
            <a:r>
              <a:rPr lang="en-US" sz="1400"/>
              <a:t>2. Why Model 1 has t-stat more than 5 but no Standard Error Clustering</a:t>
            </a:r>
            <a:br>
              <a:rPr lang="en-US" sz="1400"/>
            </a:br>
            <a:r>
              <a:rPr lang="en-US" sz="1400">
                <a:solidFill>
                  <a:srgbClr val="FF0000"/>
                </a:solidFill>
              </a:rPr>
              <a:t>Stephen (Model 1 Uses T stat higher than 5 that we need to perform standard error clustering. Only 1 Factor is higher than 5 in model 1, whereas there are 2 in Model 3)</a:t>
            </a:r>
            <a:br>
              <a:rPr lang="en-US" sz="1400">
                <a:solidFill>
                  <a:srgbClr val="FF0000"/>
                </a:solidFill>
              </a:rPr>
            </a:br>
            <a:br>
              <a:rPr lang="en-US" sz="1400"/>
            </a:br>
            <a:r>
              <a:rPr lang="en-US" sz="1400"/>
              <a:t>3. What needs to be done if we fail White Test</a:t>
            </a:r>
            <a:br>
              <a:rPr lang="en-US" sz="1400"/>
            </a:br>
            <a:r>
              <a:rPr lang="en-US" sz="1400">
                <a:solidFill>
                  <a:srgbClr val="FF0000"/>
                </a:solidFill>
              </a:rPr>
              <a:t>Stephen (White's heteroscedasticity-corrected standard errors)</a:t>
            </a:r>
            <a:br>
              <a:rPr lang="en-US" sz="1400" b="1">
                <a:solidFill>
                  <a:srgbClr val="FF0000"/>
                </a:solidFill>
              </a:rPr>
            </a:br>
            <a:br>
              <a:rPr lang="en-US" sz="1400" b="1">
                <a:solidFill>
                  <a:srgbClr val="FF0000"/>
                </a:solidFill>
              </a:rPr>
            </a:br>
            <a:r>
              <a:rPr lang="en-US" sz="1400"/>
              <a:t>4. Do we apply constants across all data sets</a:t>
            </a:r>
            <a:br>
              <a:rPr lang="en-US" sz="1400"/>
            </a:br>
            <a:r>
              <a:rPr lang="en-US" sz="1400" err="1">
                <a:solidFill>
                  <a:srgbClr val="FF0000"/>
                </a:solidFill>
              </a:rPr>
              <a:t>Xiwen</a:t>
            </a:r>
            <a:r>
              <a:rPr lang="en-US" sz="1400">
                <a:solidFill>
                  <a:srgbClr val="FF0000"/>
                </a:solidFill>
              </a:rPr>
              <a:t> (Yes for that particular data element for consistency)</a:t>
            </a:r>
            <a:br>
              <a:rPr lang="en-US" sz="1400">
                <a:solidFill>
                  <a:srgbClr val="FF0000"/>
                </a:solidFill>
              </a:rPr>
            </a:br>
            <a:br>
              <a:rPr lang="en-US" sz="1400">
                <a:solidFill>
                  <a:srgbClr val="FF0000"/>
                </a:solidFill>
              </a:rPr>
            </a:br>
            <a:r>
              <a:rPr lang="en-US" sz="1400"/>
              <a:t>5. Can you explain more on robustness check permutations</a:t>
            </a:r>
            <a:br>
              <a:rPr lang="en-US" sz="1400"/>
            </a:br>
            <a:r>
              <a:rPr lang="en-US" sz="1400" err="1">
                <a:solidFill>
                  <a:srgbClr val="FF0000"/>
                </a:solidFill>
              </a:rPr>
              <a:t>Xiwen</a:t>
            </a:r>
            <a:br>
              <a:rPr lang="en-US" sz="1400">
                <a:solidFill>
                  <a:srgbClr val="FF0000"/>
                </a:solidFill>
              </a:rPr>
            </a:br>
            <a:br>
              <a:rPr lang="en-US" sz="1400"/>
            </a:br>
            <a:r>
              <a:rPr lang="en-US" sz="1400"/>
              <a:t>6. Is there Multicollinearity among your factors</a:t>
            </a:r>
            <a:br>
              <a:rPr lang="en-US" sz="1400"/>
            </a:br>
            <a:r>
              <a:rPr lang="en-US" sz="1400">
                <a:solidFill>
                  <a:srgbClr val="FF0000"/>
                </a:solidFill>
              </a:rPr>
              <a:t>Stephen we use VIF to diagnose. </a:t>
            </a:r>
            <a:r>
              <a:rPr lang="en-US" sz="1100">
                <a:solidFill>
                  <a:srgbClr val="434343"/>
                </a:solidFill>
              </a:rPr>
              <a:t>VIF</a:t>
            </a:r>
            <a:r>
              <a:rPr lang="en-US" sz="1100"/>
              <a:t> &gt;</a:t>
            </a:r>
            <a:r>
              <a:rPr lang="en-US" sz="1100" b="1"/>
              <a:t> 4 or tolerance &lt; 0.25 may indicate, VIF &gt; 10 or tolerance &lt; 0.1 definitely has MC.</a:t>
            </a:r>
            <a:br>
              <a:rPr lang="en-US" sz="1400"/>
            </a:br>
            <a:endParaRPr lang="en-US" sz="1400"/>
          </a:p>
        </p:txBody>
      </p:sp>
    </p:spTree>
    <p:extLst>
      <p:ext uri="{BB962C8B-B14F-4D97-AF65-F5344CB8AC3E}">
        <p14:creationId xmlns:p14="http://schemas.microsoft.com/office/powerpoint/2010/main" val="238667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5" name="Google Shape;320;p40">
            <a:extLst>
              <a:ext uri="{FF2B5EF4-FFF2-40B4-BE49-F238E27FC236}">
                <a16:creationId xmlns:a16="http://schemas.microsoft.com/office/drawing/2014/main" id="{1C20D0A5-59E2-2AD2-776D-7865B704A068}"/>
              </a:ext>
            </a:extLst>
          </p:cNvPr>
          <p:cNvPicPr preferRelativeResize="0"/>
          <p:nvPr/>
        </p:nvPicPr>
        <p:blipFill rotWithShape="1">
          <a:blip r:embed="rId3">
            <a:alphaModFix/>
          </a:blip>
          <a:srcRect l="12719" t="17045" r="17045" b="12719"/>
          <a:stretch/>
        </p:blipFill>
        <p:spPr>
          <a:xfrm>
            <a:off x="-1195" y="-1350"/>
            <a:ext cx="9144001" cy="5146195"/>
          </a:xfrm>
          <a:prstGeom prst="rect">
            <a:avLst/>
          </a:prstGeom>
          <a:noFill/>
          <a:ln>
            <a:noFill/>
          </a:ln>
        </p:spPr>
      </p:pic>
      <p:sp>
        <p:nvSpPr>
          <p:cNvPr id="3" name="副标题 2">
            <a:extLst>
              <a:ext uri="{FF2B5EF4-FFF2-40B4-BE49-F238E27FC236}">
                <a16:creationId xmlns:a16="http://schemas.microsoft.com/office/drawing/2014/main" id="{97A32305-6667-6DE9-8207-91F73FB4F215}"/>
              </a:ext>
            </a:extLst>
          </p:cNvPr>
          <p:cNvSpPr>
            <a:spLocks noGrp="1"/>
          </p:cNvSpPr>
          <p:nvPr>
            <p:ph type="subTitle" idx="1"/>
          </p:nvPr>
        </p:nvSpPr>
        <p:spPr>
          <a:xfrm>
            <a:off x="2879236" y="5420"/>
            <a:ext cx="5476067" cy="4962969"/>
          </a:xfrm>
        </p:spPr>
        <p:txBody>
          <a:bodyPr/>
          <a:lstStyle/>
          <a:p>
            <a:pPr marL="0" indent="0" algn="l">
              <a:lnSpc>
                <a:spcPct val="114999"/>
              </a:lnSpc>
            </a:pPr>
            <a:r>
              <a:rPr lang="en" altLang="zh-CN" sz="2000" b="1" u="sng">
                <a:solidFill>
                  <a:schemeClr val="tx2"/>
                </a:solidFill>
                <a:latin typeface="DM Serif Display"/>
                <a:cs typeface="Calibri"/>
              </a:rPr>
              <a:t>10Y Russell 1000 Annual Data</a:t>
            </a:r>
          </a:p>
          <a:p>
            <a:pPr marL="0" indent="0" algn="l">
              <a:lnSpc>
                <a:spcPct val="114999"/>
              </a:lnSpc>
            </a:pPr>
            <a:r>
              <a:rPr lang="en" altLang="zh-CN" sz="1600" b="1">
                <a:solidFill>
                  <a:schemeClr val="tx2"/>
                </a:solidFill>
                <a:latin typeface="DM Serif Display"/>
                <a:cs typeface="Calibri"/>
              </a:rPr>
              <a:t>1） EBITDA Margin</a:t>
            </a:r>
            <a:endParaRPr lang="en-US" altLang="zh-CN" sz="1600" b="1">
              <a:solidFill>
                <a:schemeClr val="tx2"/>
              </a:solidFill>
              <a:latin typeface="DM Serif Display"/>
            </a:endParaRPr>
          </a:p>
          <a:p>
            <a:pPr marL="0" indent="0" algn="l">
              <a:lnSpc>
                <a:spcPct val="114999"/>
              </a:lnSpc>
            </a:pPr>
            <a:r>
              <a:rPr lang="en" altLang="zh-CN" sz="1600" b="1">
                <a:solidFill>
                  <a:schemeClr val="tx2"/>
                </a:solidFill>
                <a:latin typeface="DM Serif Display"/>
                <a:cs typeface="Calibri"/>
              </a:rPr>
              <a:t>2） Gross Profit Margin</a:t>
            </a:r>
            <a:endParaRPr lang="en-US" altLang="zh-CN" sz="1600" b="1">
              <a:solidFill>
                <a:schemeClr val="tx2"/>
              </a:solidFill>
              <a:latin typeface="DM Serif Display"/>
            </a:endParaRPr>
          </a:p>
          <a:p>
            <a:pPr marL="0" indent="0" algn="l">
              <a:lnSpc>
                <a:spcPct val="114999"/>
              </a:lnSpc>
            </a:pPr>
            <a:r>
              <a:rPr lang="en" altLang="zh-CN" sz="1600" b="1">
                <a:solidFill>
                  <a:schemeClr val="tx2"/>
                </a:solidFill>
                <a:latin typeface="DM Serif Display"/>
                <a:cs typeface="Calibri"/>
              </a:rPr>
              <a:t>3） E/P ratio (net income/market cap)</a:t>
            </a:r>
            <a:endParaRPr lang="en-US" altLang="zh-CN" sz="1600" b="1">
              <a:solidFill>
                <a:schemeClr val="tx2"/>
              </a:solidFill>
              <a:latin typeface="DM Serif Display"/>
            </a:endParaRPr>
          </a:p>
          <a:p>
            <a:pPr marL="0" indent="0" algn="l">
              <a:lnSpc>
                <a:spcPct val="114999"/>
              </a:lnSpc>
            </a:pPr>
            <a:r>
              <a:rPr lang="en" altLang="zh-CN" sz="1600" b="1">
                <a:solidFill>
                  <a:schemeClr val="tx2"/>
                </a:solidFill>
                <a:latin typeface="DM Serif Display"/>
                <a:cs typeface="Calibri"/>
              </a:rPr>
              <a:t>4） ROIC (</a:t>
            </a:r>
            <a:r>
              <a:rPr lang="en" altLang="zh-CN" sz="1600" b="1">
                <a:solidFill>
                  <a:schemeClr val="tx2"/>
                </a:solidFill>
                <a:latin typeface="DM Serif Display"/>
              </a:rPr>
              <a:t>Return on Invested Capital)</a:t>
            </a:r>
          </a:p>
          <a:p>
            <a:pPr marL="0" indent="0" algn="l">
              <a:lnSpc>
                <a:spcPct val="114999"/>
              </a:lnSpc>
            </a:pPr>
            <a:r>
              <a:rPr lang="en" altLang="zh-CN" sz="1600" b="1">
                <a:solidFill>
                  <a:schemeClr val="tx2"/>
                </a:solidFill>
                <a:latin typeface="DM Serif Display"/>
              </a:rPr>
              <a:t>5） ROA (Return on Assets)</a:t>
            </a:r>
            <a:endParaRPr lang="en-US" altLang="zh-CN" sz="1600" b="1">
              <a:solidFill>
                <a:schemeClr val="tx2"/>
              </a:solidFill>
              <a:latin typeface="DM Serif Display"/>
            </a:endParaRPr>
          </a:p>
          <a:p>
            <a:pPr marL="0" indent="0" algn="l">
              <a:lnSpc>
                <a:spcPct val="114999"/>
              </a:lnSpc>
            </a:pPr>
            <a:r>
              <a:rPr lang="en" altLang="zh-CN" sz="1600" b="1">
                <a:solidFill>
                  <a:schemeClr val="tx2"/>
                </a:solidFill>
                <a:latin typeface="DM Serif Display"/>
              </a:rPr>
              <a:t>6） ROE(return on equity</a:t>
            </a:r>
            <a:r>
              <a:rPr lang="zh-CN" altLang="en" sz="1600" b="1">
                <a:solidFill>
                  <a:schemeClr val="tx2"/>
                </a:solidFill>
                <a:latin typeface="DM Serif Display"/>
              </a:rPr>
              <a:t>）</a:t>
            </a:r>
            <a:endParaRPr lang="en-US" altLang="zh-CN" sz="1600" b="1">
              <a:solidFill>
                <a:schemeClr val="tx2"/>
              </a:solidFill>
              <a:latin typeface="DM Serif Display"/>
            </a:endParaRPr>
          </a:p>
          <a:p>
            <a:pPr marL="0" indent="0" algn="l">
              <a:lnSpc>
                <a:spcPct val="114999"/>
              </a:lnSpc>
            </a:pPr>
            <a:r>
              <a:rPr lang="en" altLang="zh-CN" sz="1600" b="1">
                <a:solidFill>
                  <a:schemeClr val="tx2"/>
                </a:solidFill>
                <a:latin typeface="DM Serif Display"/>
              </a:rPr>
              <a:t>7） ROCE(Return on capital employed)</a:t>
            </a:r>
          </a:p>
          <a:p>
            <a:pPr marL="0" indent="0" algn="l">
              <a:lnSpc>
                <a:spcPct val="114999"/>
              </a:lnSpc>
            </a:pPr>
            <a:r>
              <a:rPr lang="en" sz="1600" b="1">
                <a:solidFill>
                  <a:schemeClr val="bg1"/>
                </a:solidFill>
                <a:latin typeface="DM Serif Display"/>
              </a:rPr>
              <a:t>8)    Enterprise Value / Sales </a:t>
            </a:r>
          </a:p>
          <a:p>
            <a:pPr marL="0" indent="0" algn="l">
              <a:lnSpc>
                <a:spcPct val="114999"/>
              </a:lnSpc>
            </a:pPr>
            <a:r>
              <a:rPr lang="en" sz="1600" b="1">
                <a:solidFill>
                  <a:schemeClr val="bg1"/>
                </a:solidFill>
                <a:latin typeface="DM Serif Display"/>
              </a:rPr>
              <a:t>9） Current ratio </a:t>
            </a:r>
            <a:endParaRPr lang="en-US" sz="1600" b="1">
              <a:solidFill>
                <a:schemeClr val="bg1"/>
              </a:solidFill>
              <a:latin typeface="DM Serif Display"/>
            </a:endParaRPr>
          </a:p>
          <a:p>
            <a:pPr marL="0" indent="0" algn="l">
              <a:lnSpc>
                <a:spcPct val="114999"/>
              </a:lnSpc>
            </a:pPr>
            <a:r>
              <a:rPr lang="en" sz="1600" b="1">
                <a:solidFill>
                  <a:schemeClr val="bg1"/>
                </a:solidFill>
                <a:latin typeface="DM Serif Display"/>
              </a:rPr>
              <a:t>10） Debt to Equity</a:t>
            </a:r>
            <a:endParaRPr lang="en-US" sz="1600" b="1">
              <a:solidFill>
                <a:schemeClr val="bg1"/>
              </a:solidFill>
              <a:latin typeface="DM Serif Display"/>
            </a:endParaRPr>
          </a:p>
          <a:p>
            <a:pPr marL="0" indent="0" algn="l">
              <a:lnSpc>
                <a:spcPct val="114999"/>
              </a:lnSpc>
            </a:pPr>
            <a:r>
              <a:rPr lang="en" sz="1600" b="1">
                <a:solidFill>
                  <a:schemeClr val="bg1"/>
                </a:solidFill>
                <a:latin typeface="DM Serif Display"/>
              </a:rPr>
              <a:t>11） Debt to Asset</a:t>
            </a:r>
          </a:p>
          <a:p>
            <a:pPr marL="0" indent="0" algn="l">
              <a:lnSpc>
                <a:spcPct val="114999"/>
              </a:lnSpc>
            </a:pPr>
            <a:r>
              <a:rPr lang="en" sz="1600" b="1">
                <a:solidFill>
                  <a:schemeClr val="bg1"/>
                </a:solidFill>
                <a:latin typeface="DM Serif Display"/>
              </a:rPr>
              <a:t>12）Cash to debt</a:t>
            </a:r>
          </a:p>
          <a:p>
            <a:pPr marL="0" indent="0" algn="l">
              <a:lnSpc>
                <a:spcPct val="114999"/>
              </a:lnSpc>
            </a:pPr>
            <a:r>
              <a:rPr lang="en" sz="1600" b="1">
                <a:solidFill>
                  <a:schemeClr val="bg1"/>
                </a:solidFill>
                <a:latin typeface="DM Serif Display"/>
              </a:rPr>
              <a:t>13） Volatility 360d </a:t>
            </a:r>
          </a:p>
          <a:p>
            <a:pPr marL="0" indent="0" algn="l">
              <a:lnSpc>
                <a:spcPct val="114999"/>
              </a:lnSpc>
            </a:pPr>
            <a:r>
              <a:rPr lang="en" sz="1600" b="1">
                <a:solidFill>
                  <a:schemeClr val="bg1"/>
                </a:solidFill>
                <a:latin typeface="DM Serif Display"/>
              </a:rPr>
              <a:t>14） Sales Growth</a:t>
            </a:r>
          </a:p>
          <a:p>
            <a:pPr marL="0" indent="0" algn="l">
              <a:lnSpc>
                <a:spcPct val="114999"/>
              </a:lnSpc>
            </a:pPr>
            <a:r>
              <a:rPr lang="en" sz="1600" b="1">
                <a:solidFill>
                  <a:schemeClr val="bg1"/>
                </a:solidFill>
                <a:latin typeface="DM Serif Display"/>
              </a:rPr>
              <a:t>15） WACC </a:t>
            </a:r>
          </a:p>
          <a:p>
            <a:pPr marL="0" indent="0" algn="l">
              <a:lnSpc>
                <a:spcPct val="114999"/>
              </a:lnSpc>
            </a:pPr>
            <a:r>
              <a:rPr lang="en" sz="1600" b="1">
                <a:solidFill>
                  <a:schemeClr val="bg1"/>
                </a:solidFill>
                <a:latin typeface="DM Serif Display"/>
              </a:rPr>
              <a:t>16） Market Capitalization</a:t>
            </a:r>
          </a:p>
          <a:p>
            <a:pPr marL="0" indent="0" algn="l">
              <a:lnSpc>
                <a:spcPct val="114999"/>
              </a:lnSpc>
            </a:pPr>
            <a:endParaRPr lang="en" altLang="zh-CN" sz="1600">
              <a:solidFill>
                <a:schemeClr val="bg1"/>
              </a:solidFill>
              <a:latin typeface="DM Serif Display"/>
            </a:endParaRPr>
          </a:p>
        </p:txBody>
      </p:sp>
      <p:sp>
        <p:nvSpPr>
          <p:cNvPr id="10" name="Google Shape;213;p35">
            <a:extLst>
              <a:ext uri="{FF2B5EF4-FFF2-40B4-BE49-F238E27FC236}">
                <a16:creationId xmlns:a16="http://schemas.microsoft.com/office/drawing/2014/main" id="{65B3DF31-D549-F9A9-CF79-B170EF0008C4}"/>
              </a:ext>
            </a:extLst>
          </p:cNvPr>
          <p:cNvSpPr txBox="1">
            <a:spLocks/>
          </p:cNvSpPr>
          <p:nvPr/>
        </p:nvSpPr>
        <p:spPr>
          <a:xfrm>
            <a:off x="5371290" y="2571750"/>
            <a:ext cx="2877300" cy="29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endParaRPr lang="en"/>
          </a:p>
        </p:txBody>
      </p:sp>
      <p:sp>
        <p:nvSpPr>
          <p:cNvPr id="8" name="Google Shape;201;p34">
            <a:extLst>
              <a:ext uri="{FF2B5EF4-FFF2-40B4-BE49-F238E27FC236}">
                <a16:creationId xmlns:a16="http://schemas.microsoft.com/office/drawing/2014/main" id="{7F403C20-37E7-D982-9EDC-B2EDC557CEAE}"/>
              </a:ext>
            </a:extLst>
          </p:cNvPr>
          <p:cNvSpPr/>
          <p:nvPr/>
        </p:nvSpPr>
        <p:spPr>
          <a:xfrm flipH="1">
            <a:off x="-868" y="-3442"/>
            <a:ext cx="2768672" cy="5140204"/>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图片 6" descr="徽标&#10;&#10;已自动生成说明">
            <a:extLst>
              <a:ext uri="{FF2B5EF4-FFF2-40B4-BE49-F238E27FC236}">
                <a16:creationId xmlns:a16="http://schemas.microsoft.com/office/drawing/2014/main" id="{A2E20681-5D18-84FF-3961-C69AB1224833}"/>
              </a:ext>
            </a:extLst>
          </p:cNvPr>
          <p:cNvPicPr>
            <a:picLocks noChangeAspect="1"/>
          </p:cNvPicPr>
          <p:nvPr/>
        </p:nvPicPr>
        <p:blipFill>
          <a:blip r:embed="rId4"/>
          <a:stretch>
            <a:fillRect/>
          </a:stretch>
        </p:blipFill>
        <p:spPr>
          <a:xfrm>
            <a:off x="-3089" y="2317"/>
            <a:ext cx="2763280" cy="1377778"/>
          </a:xfrm>
          <a:prstGeom prst="rect">
            <a:avLst/>
          </a:prstGeom>
        </p:spPr>
      </p:pic>
      <p:pic>
        <p:nvPicPr>
          <p:cNvPr id="2" name="Picture 3" descr="Logo&#10;&#10;Description automatically generated">
            <a:extLst>
              <a:ext uri="{FF2B5EF4-FFF2-40B4-BE49-F238E27FC236}">
                <a16:creationId xmlns:a16="http://schemas.microsoft.com/office/drawing/2014/main" id="{8FD99F5A-B8BB-1CCD-B255-EE964EAA7F20}"/>
              </a:ext>
            </a:extLst>
          </p:cNvPr>
          <p:cNvPicPr>
            <a:picLocks noChangeAspect="1"/>
          </p:cNvPicPr>
          <p:nvPr/>
        </p:nvPicPr>
        <p:blipFill>
          <a:blip r:embed="rId5"/>
          <a:stretch>
            <a:fillRect/>
          </a:stretch>
        </p:blipFill>
        <p:spPr>
          <a:xfrm>
            <a:off x="361188" y="2319117"/>
            <a:ext cx="2039112" cy="20391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737;p56" descr="夜晚建筑亮着灯的楼房&#10;&#10;已自动生成说明">
            <a:extLst>
              <a:ext uri="{FF2B5EF4-FFF2-40B4-BE49-F238E27FC236}">
                <a16:creationId xmlns:a16="http://schemas.microsoft.com/office/drawing/2014/main" id="{2235AE35-536D-9C21-ED46-BBF9202AF98C}"/>
              </a:ext>
            </a:extLst>
          </p:cNvPr>
          <p:cNvPicPr preferRelativeResize="0"/>
          <p:nvPr/>
        </p:nvPicPr>
        <p:blipFill rotWithShape="1">
          <a:blip r:embed="rId2">
            <a:alphaModFix/>
          </a:blip>
          <a:srcRect t="5979"/>
          <a:stretch/>
        </p:blipFill>
        <p:spPr>
          <a:xfrm>
            <a:off x="-3021" y="-15137"/>
            <a:ext cx="9157765" cy="5174082"/>
          </a:xfrm>
          <a:prstGeom prst="rect">
            <a:avLst/>
          </a:prstGeom>
          <a:noFill/>
          <a:ln>
            <a:noFill/>
          </a:ln>
        </p:spPr>
      </p:pic>
      <p:pic>
        <p:nvPicPr>
          <p:cNvPr id="7" name="图片 15" descr="图形用户界面, 文本, 应用程序, 电子邮件&#10;&#10;已自动生成说明">
            <a:extLst>
              <a:ext uri="{FF2B5EF4-FFF2-40B4-BE49-F238E27FC236}">
                <a16:creationId xmlns:a16="http://schemas.microsoft.com/office/drawing/2014/main" id="{98A418C9-0ED1-8DAE-7697-D54E6A144977}"/>
              </a:ext>
            </a:extLst>
          </p:cNvPr>
          <p:cNvPicPr>
            <a:picLocks noChangeAspect="1"/>
          </p:cNvPicPr>
          <p:nvPr/>
        </p:nvPicPr>
        <p:blipFill>
          <a:blip r:embed="rId3"/>
          <a:stretch>
            <a:fillRect/>
          </a:stretch>
        </p:blipFill>
        <p:spPr>
          <a:xfrm>
            <a:off x="504668" y="3282924"/>
            <a:ext cx="5810320" cy="1413856"/>
          </a:xfrm>
          <a:prstGeom prst="rect">
            <a:avLst/>
          </a:prstGeom>
        </p:spPr>
      </p:pic>
      <p:sp>
        <p:nvSpPr>
          <p:cNvPr id="11" name="文本框 10">
            <a:extLst>
              <a:ext uri="{FF2B5EF4-FFF2-40B4-BE49-F238E27FC236}">
                <a16:creationId xmlns:a16="http://schemas.microsoft.com/office/drawing/2014/main" id="{BC786BE7-C5D2-21A6-CD97-B6B175F95F47}"/>
              </a:ext>
            </a:extLst>
          </p:cNvPr>
          <p:cNvSpPr txBox="1"/>
          <p:nvPr/>
        </p:nvSpPr>
        <p:spPr>
          <a:xfrm>
            <a:off x="2505334" y="281114"/>
            <a:ext cx="404065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800" b="1">
                <a:solidFill>
                  <a:schemeClr val="bg1"/>
                </a:solidFill>
                <a:latin typeface="DM Serif Display"/>
              </a:rPr>
              <a:t>DATA Preprocessing</a:t>
            </a:r>
            <a:endParaRPr lang="en-US" sz="2800" b="1">
              <a:solidFill>
                <a:schemeClr val="bg1"/>
              </a:solidFill>
              <a:latin typeface="DM Serif Display"/>
            </a:endParaRPr>
          </a:p>
        </p:txBody>
      </p:sp>
      <p:sp>
        <p:nvSpPr>
          <p:cNvPr id="13" name="文本框 12">
            <a:extLst>
              <a:ext uri="{FF2B5EF4-FFF2-40B4-BE49-F238E27FC236}">
                <a16:creationId xmlns:a16="http://schemas.microsoft.com/office/drawing/2014/main" id="{981150A0-1324-1AFA-7150-CEE3F941FE17}"/>
              </a:ext>
            </a:extLst>
          </p:cNvPr>
          <p:cNvSpPr txBox="1"/>
          <p:nvPr/>
        </p:nvSpPr>
        <p:spPr>
          <a:xfrm>
            <a:off x="297334" y="965372"/>
            <a:ext cx="8095131"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b="1">
                <a:solidFill>
                  <a:schemeClr val="bg1"/>
                </a:solidFill>
                <a:latin typeface="DM Serif Display"/>
              </a:rPr>
              <a:t>1. Log</a:t>
            </a:r>
            <a:r>
              <a:rPr lang="zh-CN" altLang="en-US" sz="2000" b="1">
                <a:solidFill>
                  <a:schemeClr val="bg1"/>
                </a:solidFill>
                <a:latin typeface="DM Serif Display"/>
              </a:rPr>
              <a:t> </a:t>
            </a:r>
            <a:r>
              <a:rPr lang="en-US" altLang="zh-CN" sz="2000" b="1">
                <a:solidFill>
                  <a:schemeClr val="bg1"/>
                </a:solidFill>
                <a:latin typeface="DM Serif Display"/>
              </a:rPr>
              <a:t>Transformation</a:t>
            </a:r>
            <a:endParaRPr lang="en-US" sz="2000" b="1">
              <a:solidFill>
                <a:schemeClr val="bg1"/>
              </a:solidFill>
              <a:latin typeface="DM Serif Display"/>
            </a:endParaRPr>
          </a:p>
          <a:p>
            <a:pPr marL="285750" lvl="5" indent="-285750">
              <a:buFont typeface="Arial" panose="020B0604020202020204" pitchFamily="34" charset="0"/>
              <a:buChar char="•"/>
            </a:pPr>
            <a:r>
              <a:rPr lang="en-US">
                <a:solidFill>
                  <a:schemeClr val="bg1"/>
                </a:solidFill>
                <a:latin typeface="DM Serif Display"/>
              </a:rPr>
              <a:t>Enhance the </a:t>
            </a:r>
            <a:r>
              <a:rPr lang="en-US" altLang="zh-CN">
                <a:solidFill>
                  <a:schemeClr val="bg1"/>
                </a:solidFill>
                <a:latin typeface="DM Serif Display"/>
              </a:rPr>
              <a:t>linear</a:t>
            </a:r>
            <a:r>
              <a:rPr lang="en-US">
                <a:solidFill>
                  <a:schemeClr val="bg1"/>
                </a:solidFill>
                <a:latin typeface="DM Serif Display"/>
              </a:rPr>
              <a:t> relationship between dependent and independent variables</a:t>
            </a:r>
            <a:r>
              <a:rPr lang="en-US" sz="1800">
                <a:solidFill>
                  <a:schemeClr val="bg1"/>
                </a:solidFill>
                <a:latin typeface="DM Serif Display"/>
              </a:rPr>
              <a:t> </a:t>
            </a:r>
            <a:endParaRPr lang="en-US">
              <a:solidFill>
                <a:schemeClr val="bg1"/>
              </a:solidFill>
              <a:latin typeface="DM Serif Display"/>
            </a:endParaRPr>
          </a:p>
          <a:p>
            <a:pPr marL="285750" lvl="5" indent="-285750">
              <a:buFont typeface="Arial" panose="020B0604020202020204" pitchFamily="34" charset="0"/>
              <a:buChar char="•"/>
            </a:pPr>
            <a:r>
              <a:rPr lang="en-US" altLang="zh-CN">
                <a:solidFill>
                  <a:schemeClr val="bg1"/>
                </a:solidFill>
                <a:latin typeface="DM Serif Display"/>
              </a:rPr>
              <a:t>Minimize</a:t>
            </a:r>
            <a:r>
              <a:rPr lang="zh-CN" altLang="en-US">
                <a:solidFill>
                  <a:schemeClr val="bg1"/>
                </a:solidFill>
                <a:latin typeface="DM Serif Display"/>
              </a:rPr>
              <a:t> </a:t>
            </a:r>
            <a:r>
              <a:rPr lang="en-US" altLang="zh-CN">
                <a:solidFill>
                  <a:schemeClr val="bg1"/>
                </a:solidFill>
                <a:latin typeface="DM Serif Display"/>
              </a:rPr>
              <a:t>the</a:t>
            </a:r>
            <a:r>
              <a:rPr lang="zh-CN" altLang="en-US">
                <a:solidFill>
                  <a:schemeClr val="bg1"/>
                </a:solidFill>
                <a:latin typeface="DM Serif Display"/>
              </a:rPr>
              <a:t> </a:t>
            </a:r>
            <a:r>
              <a:rPr lang="en-US" altLang="zh-CN">
                <a:solidFill>
                  <a:schemeClr val="bg1"/>
                </a:solidFill>
                <a:latin typeface="DM Serif Display"/>
              </a:rPr>
              <a:t>impact</a:t>
            </a:r>
            <a:r>
              <a:rPr lang="zh-CN" altLang="en-US">
                <a:solidFill>
                  <a:schemeClr val="bg1"/>
                </a:solidFill>
                <a:latin typeface="DM Serif Display"/>
              </a:rPr>
              <a:t> </a:t>
            </a:r>
            <a:r>
              <a:rPr lang="en-US" altLang="zh-CN">
                <a:solidFill>
                  <a:schemeClr val="bg1"/>
                </a:solidFill>
                <a:latin typeface="DM Serif Display"/>
              </a:rPr>
              <a:t>of</a:t>
            </a:r>
            <a:r>
              <a:rPr lang="zh-CN" altLang="en-US">
                <a:solidFill>
                  <a:schemeClr val="bg1"/>
                </a:solidFill>
                <a:latin typeface="DM Serif Display"/>
              </a:rPr>
              <a:t> </a:t>
            </a:r>
            <a:r>
              <a:rPr lang="en-US" altLang="zh-CN">
                <a:solidFill>
                  <a:schemeClr val="bg1"/>
                </a:solidFill>
                <a:latin typeface="DM Serif Display"/>
              </a:rPr>
              <a:t>outliers by compressing the dataset </a:t>
            </a:r>
          </a:p>
          <a:p>
            <a:pPr lvl="5"/>
            <a:endParaRPr lang="en-US">
              <a:solidFill>
                <a:schemeClr val="bg1"/>
              </a:solidFill>
              <a:latin typeface="DM Serif Display"/>
            </a:endParaRPr>
          </a:p>
          <a:p>
            <a:endParaRPr lang="zh-CN" sz="2000">
              <a:solidFill>
                <a:schemeClr val="bg1"/>
              </a:solidFill>
              <a:latin typeface="DM Serif Display"/>
            </a:endParaRPr>
          </a:p>
          <a:p>
            <a:r>
              <a:rPr lang="en-US" altLang="zh-CN" sz="2000" b="1">
                <a:solidFill>
                  <a:schemeClr val="bg1"/>
                </a:solidFill>
                <a:latin typeface="DM Serif Display"/>
              </a:rPr>
              <a:t>2. Constants for small numerator/denominator issues</a:t>
            </a:r>
          </a:p>
          <a:p>
            <a:pPr marL="285750" indent="-285750">
              <a:buFont typeface="Arial" panose="020B0604020202020204" pitchFamily="34" charset="0"/>
              <a:buChar char="•"/>
            </a:pPr>
            <a:r>
              <a:rPr lang="en-US" altLang="zh-CN">
                <a:solidFill>
                  <a:schemeClr val="bg1"/>
                </a:solidFill>
                <a:latin typeface="DM Serif Display"/>
              </a:rPr>
              <a:t>Check</a:t>
            </a:r>
            <a:r>
              <a:rPr lang="zh-CN" altLang="en-US">
                <a:solidFill>
                  <a:schemeClr val="bg1"/>
                </a:solidFill>
                <a:latin typeface="DM Serif Display"/>
              </a:rPr>
              <a:t> </a:t>
            </a:r>
            <a:r>
              <a:rPr lang="en-US" altLang="zh-CN">
                <a:solidFill>
                  <a:schemeClr val="bg1"/>
                </a:solidFill>
                <a:latin typeface="DM Serif Display"/>
              </a:rPr>
              <a:t>the</a:t>
            </a:r>
            <a:r>
              <a:rPr lang="zh-CN" altLang="en-US">
                <a:solidFill>
                  <a:schemeClr val="bg1"/>
                </a:solidFill>
                <a:latin typeface="DM Serif Display"/>
              </a:rPr>
              <a:t> </a:t>
            </a:r>
            <a:r>
              <a:rPr lang="en-US" altLang="zh-CN">
                <a:solidFill>
                  <a:schemeClr val="bg1"/>
                </a:solidFill>
                <a:latin typeface="DM Serif Display"/>
              </a:rPr>
              <a:t>minimum</a:t>
            </a:r>
            <a:r>
              <a:rPr lang="zh-CN" altLang="en-US">
                <a:solidFill>
                  <a:schemeClr val="bg1"/>
                </a:solidFill>
                <a:latin typeface="DM Serif Display"/>
              </a:rPr>
              <a:t> </a:t>
            </a:r>
            <a:r>
              <a:rPr lang="en-US" altLang="zh-CN">
                <a:solidFill>
                  <a:schemeClr val="bg1"/>
                </a:solidFill>
                <a:latin typeface="DM Serif Display"/>
              </a:rPr>
              <a:t>value for ratio factors</a:t>
            </a:r>
            <a:endParaRPr lang="en-US">
              <a:solidFill>
                <a:schemeClr val="bg1"/>
              </a:solidFill>
              <a:latin typeface="DM Serif Display"/>
            </a:endParaRPr>
          </a:p>
          <a:p>
            <a:pPr marL="285750" indent="-285750">
              <a:buFont typeface="Arial" panose="020B0604020202020204" pitchFamily="34" charset="0"/>
              <a:buChar char="•"/>
            </a:pPr>
            <a:r>
              <a:rPr lang="en-US" altLang="zh-CN">
                <a:solidFill>
                  <a:schemeClr val="bg1"/>
                </a:solidFill>
                <a:latin typeface="DM Serif Display"/>
              </a:rPr>
              <a:t>Avoid negative or invalid values before performing log transformation </a:t>
            </a:r>
          </a:p>
        </p:txBody>
      </p:sp>
      <p:sp>
        <p:nvSpPr>
          <p:cNvPr id="2" name="文本框 1">
            <a:extLst>
              <a:ext uri="{FF2B5EF4-FFF2-40B4-BE49-F238E27FC236}">
                <a16:creationId xmlns:a16="http://schemas.microsoft.com/office/drawing/2014/main" id="{D1F995B5-93E8-56ED-E5AE-23F0096E76CD}"/>
              </a:ext>
            </a:extLst>
          </p:cNvPr>
          <p:cNvSpPr txBox="1"/>
          <p:nvPr/>
        </p:nvSpPr>
        <p:spPr>
          <a:xfrm>
            <a:off x="4745766" y="1123694"/>
            <a:ext cx="42051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ltLang="en-US" sz="1800" b="1">
              <a:solidFill>
                <a:schemeClr val="bg2">
                  <a:lumMod val="20000"/>
                  <a:lumOff val="80000"/>
                </a:schemeClr>
              </a:solidFill>
              <a:latin typeface="Open Sans Light"/>
            </a:endParaRPr>
          </a:p>
        </p:txBody>
      </p:sp>
      <p:sp>
        <p:nvSpPr>
          <p:cNvPr id="10" name="文本框 9">
            <a:extLst>
              <a:ext uri="{FF2B5EF4-FFF2-40B4-BE49-F238E27FC236}">
                <a16:creationId xmlns:a16="http://schemas.microsoft.com/office/drawing/2014/main" id="{429084C0-3567-9165-335E-1B7F1404D028}"/>
              </a:ext>
            </a:extLst>
          </p:cNvPr>
          <p:cNvSpPr txBox="1"/>
          <p:nvPr/>
        </p:nvSpPr>
        <p:spPr>
          <a:xfrm>
            <a:off x="6925467" y="4078021"/>
            <a:ext cx="133941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solidFill>
                  <a:schemeClr val="bg1"/>
                </a:solidFill>
                <a:latin typeface="DM Serif Display"/>
              </a:rPr>
              <a:t>Apply Robustness</a:t>
            </a:r>
          </a:p>
          <a:p>
            <a:r>
              <a:rPr lang="zh-CN" altLang="en-US" b="1">
                <a:solidFill>
                  <a:schemeClr val="bg1"/>
                </a:solidFill>
                <a:latin typeface="DM Serif Display"/>
              </a:rPr>
              <a:t>Check</a:t>
            </a:r>
            <a:r>
              <a:rPr lang="zh-CN" altLang="en-US">
                <a:solidFill>
                  <a:schemeClr val="bg1"/>
                </a:solidFill>
                <a:latin typeface="DM Serif Display"/>
              </a:rPr>
              <a:t> </a:t>
            </a:r>
          </a:p>
        </p:txBody>
      </p:sp>
      <p:sp>
        <p:nvSpPr>
          <p:cNvPr id="12" name="星形: 五角 11">
            <a:extLst>
              <a:ext uri="{FF2B5EF4-FFF2-40B4-BE49-F238E27FC236}">
                <a16:creationId xmlns:a16="http://schemas.microsoft.com/office/drawing/2014/main" id="{AE5731E0-1830-749F-57D0-D555BFEB2A9C}"/>
              </a:ext>
            </a:extLst>
          </p:cNvPr>
          <p:cNvSpPr/>
          <p:nvPr/>
        </p:nvSpPr>
        <p:spPr>
          <a:xfrm>
            <a:off x="6611286" y="4075092"/>
            <a:ext cx="316642" cy="370702"/>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A4952DC3-0138-D3D5-4598-4332DCD339AA}"/>
                  </a:ext>
                </a:extLst>
              </p14:cNvPr>
              <p14:cNvContentPartPr/>
              <p14:nvPr/>
            </p14:nvContentPartPr>
            <p14:xfrm>
              <a:off x="7220980" y="3548706"/>
              <a:ext cx="11584" cy="11584"/>
            </p14:xfrm>
          </p:contentPart>
        </mc:Choice>
        <mc:Fallback xmlns="">
          <p:pic>
            <p:nvPicPr>
              <p:cNvPr id="4" name="墨迹 3">
                <a:extLst>
                  <a:ext uri="{FF2B5EF4-FFF2-40B4-BE49-F238E27FC236}">
                    <a16:creationId xmlns:a16="http://schemas.microsoft.com/office/drawing/2014/main" id="{A4952DC3-0138-D3D5-4598-4332DCD339AA}"/>
                  </a:ext>
                </a:extLst>
              </p:cNvPr>
              <p:cNvPicPr/>
              <p:nvPr/>
            </p:nvPicPr>
            <p:blipFill>
              <a:blip r:embed="rId5"/>
              <a:stretch>
                <a:fillRect/>
              </a:stretch>
            </p:blipFill>
            <p:spPr>
              <a:xfrm>
                <a:off x="5483380" y="73506"/>
                <a:ext cx="3475200" cy="695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919398DB-F0DF-8CA4-0D17-489BB56871B0}"/>
                  </a:ext>
                </a:extLst>
              </p14:cNvPr>
              <p14:cNvContentPartPr/>
              <p14:nvPr/>
            </p14:nvContentPartPr>
            <p14:xfrm>
              <a:off x="7259595" y="3494645"/>
              <a:ext cx="11584" cy="11584"/>
            </p14:xfrm>
          </p:contentPart>
        </mc:Choice>
        <mc:Fallback xmlns="">
          <p:pic>
            <p:nvPicPr>
              <p:cNvPr id="6" name="墨迹 5">
                <a:extLst>
                  <a:ext uri="{FF2B5EF4-FFF2-40B4-BE49-F238E27FC236}">
                    <a16:creationId xmlns:a16="http://schemas.microsoft.com/office/drawing/2014/main" id="{919398DB-F0DF-8CA4-0D17-489BB56871B0}"/>
                  </a:ext>
                </a:extLst>
              </p:cNvPr>
              <p:cNvPicPr/>
              <p:nvPr/>
            </p:nvPicPr>
            <p:blipFill>
              <a:blip r:embed="rId5"/>
              <a:stretch>
                <a:fillRect/>
              </a:stretch>
            </p:blipFill>
            <p:spPr>
              <a:xfrm>
                <a:off x="5521995" y="19445"/>
                <a:ext cx="3475200" cy="6950400"/>
              </a:xfrm>
              <a:prstGeom prst="rect">
                <a:avLst/>
              </a:prstGeom>
            </p:spPr>
          </p:pic>
        </mc:Fallback>
      </mc:AlternateContent>
    </p:spTree>
    <p:extLst>
      <p:ext uri="{BB962C8B-B14F-4D97-AF65-F5344CB8AC3E}">
        <p14:creationId xmlns:p14="http://schemas.microsoft.com/office/powerpoint/2010/main" val="189251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737;p56" descr="夜晚建筑亮着灯的楼房&#10;&#10;已自动生成说明">
            <a:extLst>
              <a:ext uri="{FF2B5EF4-FFF2-40B4-BE49-F238E27FC236}">
                <a16:creationId xmlns:a16="http://schemas.microsoft.com/office/drawing/2014/main" id="{8C09894E-4BDD-9827-650B-87F437BD3709}"/>
              </a:ext>
            </a:extLst>
          </p:cNvPr>
          <p:cNvPicPr preferRelativeResize="0"/>
          <p:nvPr/>
        </p:nvPicPr>
        <p:blipFill rotWithShape="1">
          <a:blip r:embed="rId2">
            <a:alphaModFix/>
          </a:blip>
          <a:srcRect t="5979"/>
          <a:stretch/>
        </p:blipFill>
        <p:spPr>
          <a:xfrm>
            <a:off x="-10744" y="309"/>
            <a:ext cx="9157765" cy="5174082"/>
          </a:xfrm>
          <a:prstGeom prst="rect">
            <a:avLst/>
          </a:prstGeom>
          <a:noFill/>
          <a:ln>
            <a:noFill/>
          </a:ln>
        </p:spPr>
      </p:pic>
      <p:sp>
        <p:nvSpPr>
          <p:cNvPr id="8" name="文本框 7">
            <a:extLst>
              <a:ext uri="{FF2B5EF4-FFF2-40B4-BE49-F238E27FC236}">
                <a16:creationId xmlns:a16="http://schemas.microsoft.com/office/drawing/2014/main" id="{1D98AC8C-A03D-92F4-CE45-53D45BB3DF9C}"/>
              </a:ext>
            </a:extLst>
          </p:cNvPr>
          <p:cNvSpPr txBox="1"/>
          <p:nvPr/>
        </p:nvSpPr>
        <p:spPr>
          <a:xfrm>
            <a:off x="2683732" y="81090"/>
            <a:ext cx="3988914"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latin typeface="DM Serif Display"/>
              </a:rPr>
              <a:t> </a:t>
            </a:r>
            <a:r>
              <a:rPr lang="en-US" altLang="zh-CN" sz="2800" b="1">
                <a:solidFill>
                  <a:schemeClr val="bg1"/>
                </a:solidFill>
                <a:latin typeface="DM Serif Display"/>
              </a:rPr>
              <a:t>Robustness</a:t>
            </a:r>
            <a:r>
              <a:rPr lang="zh-CN" altLang="en-US" sz="2800" b="1">
                <a:solidFill>
                  <a:schemeClr val="bg1"/>
                </a:solidFill>
                <a:latin typeface="DM Serif Display"/>
              </a:rPr>
              <a:t> </a:t>
            </a:r>
            <a:r>
              <a:rPr lang="en-US" altLang="zh-CN" sz="2800" b="1">
                <a:solidFill>
                  <a:schemeClr val="bg1"/>
                </a:solidFill>
                <a:latin typeface="DM Serif Display"/>
              </a:rPr>
              <a:t>Check:</a:t>
            </a:r>
            <a:endParaRPr lang="zh-CN" altLang="en-US" sz="2800">
              <a:solidFill>
                <a:schemeClr val="bg1"/>
              </a:solidFill>
              <a:latin typeface="DM Serif Display"/>
            </a:endParaRPr>
          </a:p>
          <a:p>
            <a:endParaRPr lang="zh-CN" altLang="en-US" sz="2400" b="1">
              <a:solidFill>
                <a:schemeClr val="tx1"/>
              </a:solidFill>
            </a:endParaRPr>
          </a:p>
        </p:txBody>
      </p:sp>
      <p:pic>
        <p:nvPicPr>
          <p:cNvPr id="3" name="图片 17" descr="表格&#10;&#10;已自动生成说明">
            <a:extLst>
              <a:ext uri="{FF2B5EF4-FFF2-40B4-BE49-F238E27FC236}">
                <a16:creationId xmlns:a16="http://schemas.microsoft.com/office/drawing/2014/main" id="{844F214A-A53B-5E01-0D00-63BCB216649B}"/>
              </a:ext>
            </a:extLst>
          </p:cNvPr>
          <p:cNvPicPr>
            <a:picLocks noChangeAspect="1"/>
          </p:cNvPicPr>
          <p:nvPr/>
        </p:nvPicPr>
        <p:blipFill>
          <a:blip r:embed="rId3"/>
          <a:stretch>
            <a:fillRect/>
          </a:stretch>
        </p:blipFill>
        <p:spPr>
          <a:xfrm>
            <a:off x="950248" y="1035284"/>
            <a:ext cx="2863049" cy="3981971"/>
          </a:xfrm>
          <a:prstGeom prst="rect">
            <a:avLst/>
          </a:prstGeom>
        </p:spPr>
      </p:pic>
      <p:pic>
        <p:nvPicPr>
          <p:cNvPr id="6" name="图片 16" descr="表格&#10;&#10;已自动生成说明">
            <a:extLst>
              <a:ext uri="{FF2B5EF4-FFF2-40B4-BE49-F238E27FC236}">
                <a16:creationId xmlns:a16="http://schemas.microsoft.com/office/drawing/2014/main" id="{9FEB4235-7C7E-9ED4-127A-EF228E984C85}"/>
              </a:ext>
            </a:extLst>
          </p:cNvPr>
          <p:cNvPicPr>
            <a:picLocks noChangeAspect="1"/>
          </p:cNvPicPr>
          <p:nvPr/>
        </p:nvPicPr>
        <p:blipFill>
          <a:blip r:embed="rId4"/>
          <a:stretch>
            <a:fillRect/>
          </a:stretch>
        </p:blipFill>
        <p:spPr>
          <a:xfrm>
            <a:off x="5205454" y="1035284"/>
            <a:ext cx="2876778" cy="3933059"/>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DB5EA02D-3C1D-35C2-D56E-32EA91DFC347}"/>
                  </a:ext>
                </a:extLst>
              </p14:cNvPr>
              <p14:cNvContentPartPr/>
              <p14:nvPr/>
            </p14:nvContentPartPr>
            <p14:xfrm>
              <a:off x="1713546" y="3737797"/>
              <a:ext cx="346595" cy="11584"/>
            </p14:xfrm>
          </p:contentPart>
        </mc:Choice>
        <mc:Fallback xmlns="">
          <p:pic>
            <p:nvPicPr>
              <p:cNvPr id="2" name="墨迹 1">
                <a:extLst>
                  <a:ext uri="{FF2B5EF4-FFF2-40B4-BE49-F238E27FC236}">
                    <a16:creationId xmlns:a16="http://schemas.microsoft.com/office/drawing/2014/main" id="{DB5EA02D-3C1D-35C2-D56E-32EA91DFC347}"/>
                  </a:ext>
                </a:extLst>
              </p:cNvPr>
              <p:cNvPicPr/>
              <p:nvPr/>
            </p:nvPicPr>
            <p:blipFill>
              <a:blip r:embed="rId6"/>
              <a:stretch>
                <a:fillRect/>
              </a:stretch>
            </p:blipFill>
            <p:spPr>
              <a:xfrm>
                <a:off x="1659559" y="3586701"/>
                <a:ext cx="454209" cy="313272"/>
              </a:xfrm>
              <a:prstGeom prst="rect">
                <a:avLst/>
              </a:prstGeom>
            </p:spPr>
          </p:pic>
        </mc:Fallback>
      </mc:AlternateContent>
      <p:sp>
        <p:nvSpPr>
          <p:cNvPr id="10" name="Rectangle 9">
            <a:extLst>
              <a:ext uri="{FF2B5EF4-FFF2-40B4-BE49-F238E27FC236}">
                <a16:creationId xmlns:a16="http://schemas.microsoft.com/office/drawing/2014/main" id="{64D6777B-1C45-D626-D000-AD0460036123}"/>
              </a:ext>
            </a:extLst>
          </p:cNvPr>
          <p:cNvSpPr/>
          <p:nvPr/>
        </p:nvSpPr>
        <p:spPr>
          <a:xfrm>
            <a:off x="950247" y="652589"/>
            <a:ext cx="2863049" cy="30594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latin typeface="DM Serif Display"/>
              </a:rPr>
              <a:t>Scenario 1: Without logging</a:t>
            </a:r>
          </a:p>
        </p:txBody>
      </p:sp>
      <p:sp>
        <p:nvSpPr>
          <p:cNvPr id="14" name="Rectangle 13">
            <a:extLst>
              <a:ext uri="{FF2B5EF4-FFF2-40B4-BE49-F238E27FC236}">
                <a16:creationId xmlns:a16="http://schemas.microsoft.com/office/drawing/2014/main" id="{50B63526-D9E7-79FA-1341-CC068FFC22A8}"/>
              </a:ext>
            </a:extLst>
          </p:cNvPr>
          <p:cNvSpPr/>
          <p:nvPr/>
        </p:nvSpPr>
        <p:spPr>
          <a:xfrm>
            <a:off x="5222394" y="691117"/>
            <a:ext cx="2863049" cy="30594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a:latin typeface="DM Serif Display"/>
              </a:rPr>
              <a:t>Scenario 2: Logging after adding a positive constant </a:t>
            </a:r>
            <a:endParaRPr lang="en-SG"/>
          </a:p>
        </p:txBody>
      </p:sp>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17952C57-3F3E-7648-42DA-97FDE50ED034}"/>
                  </a:ext>
                </a:extLst>
              </p14:cNvPr>
              <p14:cNvContentPartPr/>
              <p14:nvPr/>
            </p14:nvContentPartPr>
            <p14:xfrm>
              <a:off x="6110217" y="3692835"/>
              <a:ext cx="369942" cy="11584"/>
            </p14:xfrm>
          </p:contentPart>
        </mc:Choice>
        <mc:Fallback xmlns="">
          <p:pic>
            <p:nvPicPr>
              <p:cNvPr id="5" name="墨迹 4">
                <a:extLst>
                  <a:ext uri="{FF2B5EF4-FFF2-40B4-BE49-F238E27FC236}">
                    <a16:creationId xmlns:a16="http://schemas.microsoft.com/office/drawing/2014/main" id="{17952C57-3F3E-7648-42DA-97FDE50ED034}"/>
                  </a:ext>
                </a:extLst>
              </p:cNvPr>
              <p:cNvPicPr/>
              <p:nvPr/>
            </p:nvPicPr>
            <p:blipFill>
              <a:blip r:embed="rId8"/>
              <a:stretch>
                <a:fillRect/>
              </a:stretch>
            </p:blipFill>
            <p:spPr>
              <a:xfrm>
                <a:off x="6056237" y="3548035"/>
                <a:ext cx="477542" cy="300701"/>
              </a:xfrm>
              <a:prstGeom prst="rect">
                <a:avLst/>
              </a:prstGeom>
            </p:spPr>
          </p:pic>
        </mc:Fallback>
      </mc:AlternateContent>
    </p:spTree>
    <p:extLst>
      <p:ext uri="{BB962C8B-B14F-4D97-AF65-F5344CB8AC3E}">
        <p14:creationId xmlns:p14="http://schemas.microsoft.com/office/powerpoint/2010/main" val="2289601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p:nvPr/>
        </p:nvSpPr>
        <p:spPr>
          <a:xfrm>
            <a:off x="-1029110" y="1196036"/>
            <a:ext cx="5005829" cy="352329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9"/>
          <p:cNvSpPr/>
          <p:nvPr/>
        </p:nvSpPr>
        <p:spPr>
          <a:xfrm>
            <a:off x="4105681" y="470494"/>
            <a:ext cx="5005827" cy="351557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1799041" y="1720940"/>
            <a:ext cx="1976731" cy="142282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103659" y="1983522"/>
            <a:ext cx="1296621" cy="1052125"/>
          </a:xfrm>
          <a:prstGeom prst="rect">
            <a:avLst/>
          </a:prstGeom>
          <a:solidFill>
            <a:schemeClr val="dk1"/>
          </a:solidFill>
          <a:ln>
            <a:noFill/>
          </a:ln>
        </p:spPr>
        <p:txBody>
          <a:bodyPr spcFirstLastPara="1" wrap="square" lIns="91425" tIns="91425" rIns="91425" bIns="91425" anchor="ctr" anchorCtr="0">
            <a:noAutofit/>
          </a:bodyPr>
          <a:lstStyle/>
          <a:p>
            <a:endParaRPr lang="en-US" altLang="zh-CN"/>
          </a:p>
        </p:txBody>
      </p:sp>
      <p:sp>
        <p:nvSpPr>
          <p:cNvPr id="277" name="Google Shape;277;p39"/>
          <p:cNvSpPr/>
          <p:nvPr/>
        </p:nvSpPr>
        <p:spPr>
          <a:xfrm>
            <a:off x="1835450" y="3308864"/>
            <a:ext cx="1036200" cy="102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345584" y="3611148"/>
            <a:ext cx="623288" cy="53061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txBox="1"/>
          <p:nvPr/>
        </p:nvSpPr>
        <p:spPr>
          <a:xfrm>
            <a:off x="2048676" y="3763016"/>
            <a:ext cx="697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1800">
                <a:solidFill>
                  <a:schemeClr val="dk1"/>
                </a:solidFill>
                <a:latin typeface="DM Serif Display"/>
                <a:ea typeface="DM Serif Display"/>
                <a:cs typeface="DM Serif Display"/>
                <a:sym typeface="DM Serif Display"/>
              </a:rPr>
              <a:t>80%</a:t>
            </a:r>
            <a:endParaRPr sz="1800">
              <a:solidFill>
                <a:schemeClr val="dk1"/>
              </a:solidFill>
              <a:latin typeface="DM Serif Display"/>
              <a:ea typeface="DM Serif Display"/>
              <a:cs typeface="DM Serif Display"/>
              <a:sym typeface="DM Serif Display"/>
            </a:endParaRPr>
          </a:p>
        </p:txBody>
      </p:sp>
      <p:sp>
        <p:nvSpPr>
          <p:cNvPr id="284" name="Google Shape;284;p39"/>
          <p:cNvSpPr txBox="1"/>
          <p:nvPr/>
        </p:nvSpPr>
        <p:spPr>
          <a:xfrm>
            <a:off x="1346942" y="3763016"/>
            <a:ext cx="697800" cy="212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1800">
                <a:solidFill>
                  <a:schemeClr val="lt1"/>
                </a:solidFill>
                <a:latin typeface="DM Serif Display"/>
                <a:ea typeface="DM Serif Display"/>
                <a:cs typeface="DM Serif Display"/>
                <a:sym typeface="DM Serif Display"/>
              </a:rPr>
              <a:t>20%</a:t>
            </a:r>
            <a:endParaRPr sz="1800">
              <a:solidFill>
                <a:schemeClr val="lt1"/>
              </a:solidFill>
              <a:latin typeface="DM Serif Display"/>
              <a:ea typeface="DM Serif Display"/>
              <a:cs typeface="DM Serif Display"/>
              <a:sym typeface="DM Serif Display"/>
            </a:endParaRPr>
          </a:p>
        </p:txBody>
      </p:sp>
      <p:sp>
        <p:nvSpPr>
          <p:cNvPr id="3" name="标题 2">
            <a:extLst>
              <a:ext uri="{FF2B5EF4-FFF2-40B4-BE49-F238E27FC236}">
                <a16:creationId xmlns:a16="http://schemas.microsoft.com/office/drawing/2014/main" id="{9FB0541D-08CC-1ADC-5053-7FAB61DD16D2}"/>
              </a:ext>
            </a:extLst>
          </p:cNvPr>
          <p:cNvSpPr>
            <a:spLocks noGrp="1"/>
          </p:cNvSpPr>
          <p:nvPr>
            <p:ph type="ctrTitle"/>
          </p:nvPr>
        </p:nvSpPr>
        <p:spPr>
          <a:xfrm>
            <a:off x="206162" y="262104"/>
            <a:ext cx="2442634" cy="1021628"/>
          </a:xfrm>
        </p:spPr>
        <p:txBody>
          <a:bodyPr/>
          <a:lstStyle/>
          <a:p>
            <a:r>
              <a:rPr lang="zh-CN" altLang="en-US" sz="2400" b="1"/>
              <a:t>OLS model Data Partitioning </a:t>
            </a:r>
          </a:p>
        </p:txBody>
      </p:sp>
      <p:sp>
        <p:nvSpPr>
          <p:cNvPr id="4" name="文本框 3">
            <a:extLst>
              <a:ext uri="{FF2B5EF4-FFF2-40B4-BE49-F238E27FC236}">
                <a16:creationId xmlns:a16="http://schemas.microsoft.com/office/drawing/2014/main" id="{DBAA7F40-9E5E-EAD6-9FD2-5183E2BF799C}"/>
              </a:ext>
            </a:extLst>
          </p:cNvPr>
          <p:cNvSpPr txBox="1"/>
          <p:nvPr/>
        </p:nvSpPr>
        <p:spPr>
          <a:xfrm>
            <a:off x="1899852" y="1814898"/>
            <a:ext cx="1875122"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b="1">
                <a:solidFill>
                  <a:schemeClr val="tx1"/>
                </a:solidFill>
                <a:latin typeface="Open Sans Light"/>
              </a:rPr>
              <a:t>Training Set:</a:t>
            </a:r>
          </a:p>
          <a:p>
            <a:endParaRPr lang="zh-CN" altLang="en-US" sz="1600" b="1">
              <a:solidFill>
                <a:schemeClr val="tx1"/>
              </a:solidFill>
              <a:latin typeface="Open Sans Light"/>
            </a:endParaRPr>
          </a:p>
          <a:p>
            <a:r>
              <a:rPr lang="en-US" altLang="zh-CN" sz="1600" b="1">
                <a:solidFill>
                  <a:schemeClr val="tx1"/>
                </a:solidFill>
                <a:latin typeface="Open Sans Light"/>
              </a:rPr>
              <a:t>End Sep 2012 – End Sep 2020 </a:t>
            </a:r>
            <a:endParaRPr lang="zh-CN" altLang="en-US" sz="1600" b="1">
              <a:solidFill>
                <a:schemeClr val="tx1"/>
              </a:solidFill>
              <a:latin typeface="Open Sans Light"/>
            </a:endParaRPr>
          </a:p>
          <a:p>
            <a:r>
              <a:rPr lang="zh-CN" altLang="en-US" sz="1600" b="1">
                <a:solidFill>
                  <a:schemeClr val="tx1"/>
                </a:solidFill>
                <a:latin typeface="Open Sans Light"/>
              </a:rPr>
              <a:t>( 8 years)</a:t>
            </a:r>
          </a:p>
          <a:p>
            <a:endParaRPr lang="zh-CN" altLang="en-US"/>
          </a:p>
          <a:p>
            <a:endParaRPr lang="zh-CN" altLang="en-US"/>
          </a:p>
          <a:p>
            <a:endParaRPr lang="zh-CN" altLang="en-US"/>
          </a:p>
        </p:txBody>
      </p:sp>
      <p:sp>
        <p:nvSpPr>
          <p:cNvPr id="5" name="文本框 4">
            <a:extLst>
              <a:ext uri="{FF2B5EF4-FFF2-40B4-BE49-F238E27FC236}">
                <a16:creationId xmlns:a16="http://schemas.microsoft.com/office/drawing/2014/main" id="{94A2147A-9BC7-37DC-00A2-5A397B1B50D7}"/>
              </a:ext>
            </a:extLst>
          </p:cNvPr>
          <p:cNvSpPr txBox="1"/>
          <p:nvPr/>
        </p:nvSpPr>
        <p:spPr>
          <a:xfrm>
            <a:off x="100398" y="1937097"/>
            <a:ext cx="142625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b="1">
                <a:solidFill>
                  <a:schemeClr val="bg1"/>
                </a:solidFill>
                <a:latin typeface="Open Sans Light"/>
              </a:rPr>
              <a:t>Testing Set:</a:t>
            </a:r>
          </a:p>
          <a:p>
            <a:endParaRPr lang="zh-CN" altLang="en-US" b="1">
              <a:solidFill>
                <a:schemeClr val="bg1"/>
              </a:solidFill>
              <a:latin typeface="Open Sans Light"/>
            </a:endParaRPr>
          </a:p>
          <a:p>
            <a:r>
              <a:rPr lang="en-US" altLang="zh-CN" b="1">
                <a:solidFill>
                  <a:schemeClr val="bg1"/>
                </a:solidFill>
                <a:latin typeface="Open Sans Light"/>
              </a:rPr>
              <a:t>End Sep 2020</a:t>
            </a:r>
            <a:r>
              <a:rPr lang="zh-CN" altLang="en-US" b="1">
                <a:solidFill>
                  <a:schemeClr val="bg1"/>
                </a:solidFill>
                <a:latin typeface="Open Sans Light"/>
              </a:rPr>
              <a:t>-</a:t>
            </a:r>
            <a:r>
              <a:rPr lang="en-US" altLang="zh-CN" b="1">
                <a:solidFill>
                  <a:schemeClr val="bg1"/>
                </a:solidFill>
                <a:latin typeface="Open Sans Light"/>
              </a:rPr>
              <a:t>End Sep 2022</a:t>
            </a:r>
            <a:endParaRPr lang="zh-CN" altLang="en-US" b="1">
              <a:solidFill>
                <a:schemeClr val="bg1"/>
              </a:solidFill>
              <a:latin typeface="Open Sans Light"/>
            </a:endParaRPr>
          </a:p>
          <a:p>
            <a:r>
              <a:rPr lang="zh-CN" altLang="en-US" b="1">
                <a:solidFill>
                  <a:schemeClr val="bg1"/>
                </a:solidFill>
                <a:latin typeface="Open Sans Light"/>
              </a:rPr>
              <a:t>( 2 years)</a:t>
            </a:r>
          </a:p>
          <a:p>
            <a:endParaRPr lang="zh-CN" altLang="en-US"/>
          </a:p>
          <a:p>
            <a:endParaRPr lang="zh-CN" altLang="en-US"/>
          </a:p>
        </p:txBody>
      </p:sp>
      <p:pic>
        <p:nvPicPr>
          <p:cNvPr id="2" name="图片 5" descr="表格&#10;&#10;已自动生成说明">
            <a:extLst>
              <a:ext uri="{FF2B5EF4-FFF2-40B4-BE49-F238E27FC236}">
                <a16:creationId xmlns:a16="http://schemas.microsoft.com/office/drawing/2014/main" id="{5863CCBC-0528-C36B-459F-DF973D19FEE9}"/>
              </a:ext>
            </a:extLst>
          </p:cNvPr>
          <p:cNvPicPr>
            <a:picLocks noChangeAspect="1"/>
          </p:cNvPicPr>
          <p:nvPr/>
        </p:nvPicPr>
        <p:blipFill>
          <a:blip r:embed="rId3"/>
          <a:stretch>
            <a:fillRect/>
          </a:stretch>
        </p:blipFill>
        <p:spPr>
          <a:xfrm>
            <a:off x="4243002" y="703430"/>
            <a:ext cx="4728004" cy="2833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5" name="Google Shape;320;p40">
            <a:extLst>
              <a:ext uri="{FF2B5EF4-FFF2-40B4-BE49-F238E27FC236}">
                <a16:creationId xmlns:a16="http://schemas.microsoft.com/office/drawing/2014/main" id="{CD46BAB0-66D9-07BE-CFDF-842B306496F2}"/>
              </a:ext>
            </a:extLst>
          </p:cNvPr>
          <p:cNvPicPr preferRelativeResize="0"/>
          <p:nvPr/>
        </p:nvPicPr>
        <p:blipFill rotWithShape="1">
          <a:blip r:embed="rId3">
            <a:alphaModFix/>
          </a:blip>
          <a:srcRect l="12719" t="17045" r="17045" b="12719"/>
          <a:stretch/>
        </p:blipFill>
        <p:spPr>
          <a:xfrm>
            <a:off x="-1195" y="-1350"/>
            <a:ext cx="9144001" cy="5146195"/>
          </a:xfrm>
          <a:prstGeom prst="rect">
            <a:avLst/>
          </a:prstGeom>
          <a:noFill/>
          <a:ln>
            <a:noFill/>
          </a:ln>
        </p:spPr>
      </p:pic>
      <p:sp>
        <p:nvSpPr>
          <p:cNvPr id="201" name="Google Shape;201;p34"/>
          <p:cNvSpPr/>
          <p:nvPr/>
        </p:nvSpPr>
        <p:spPr>
          <a:xfrm flipH="1">
            <a:off x="-32872" y="5702"/>
            <a:ext cx="2805248" cy="5135632"/>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副标题 2">
            <a:extLst>
              <a:ext uri="{FF2B5EF4-FFF2-40B4-BE49-F238E27FC236}">
                <a16:creationId xmlns:a16="http://schemas.microsoft.com/office/drawing/2014/main" id="{97A32305-6667-6DE9-8207-91F73FB4F215}"/>
              </a:ext>
            </a:extLst>
          </p:cNvPr>
          <p:cNvSpPr>
            <a:spLocks noGrp="1"/>
          </p:cNvSpPr>
          <p:nvPr>
            <p:ph type="subTitle" idx="1"/>
          </p:nvPr>
        </p:nvSpPr>
        <p:spPr>
          <a:xfrm>
            <a:off x="2898286" y="5420"/>
            <a:ext cx="5922717" cy="4962969"/>
          </a:xfrm>
        </p:spPr>
        <p:txBody>
          <a:bodyPr/>
          <a:lstStyle/>
          <a:p>
            <a:pPr marL="0" indent="0" algn="l">
              <a:lnSpc>
                <a:spcPct val="114999"/>
              </a:lnSpc>
            </a:pPr>
            <a:r>
              <a:rPr lang="en" sz="2000" b="1" u="sng">
                <a:solidFill>
                  <a:schemeClr val="tx2"/>
                </a:solidFill>
                <a:latin typeface="DM Serif Display"/>
              </a:rPr>
              <a:t>10Y Russell 1000 Annual Data</a:t>
            </a:r>
            <a:endParaRPr lang="en-US" sz="2000">
              <a:solidFill>
                <a:schemeClr val="tx2"/>
              </a:solidFill>
              <a:latin typeface="DM Serif Display"/>
            </a:endParaRPr>
          </a:p>
          <a:p>
            <a:pPr marL="0" indent="0" algn="l">
              <a:lnSpc>
                <a:spcPct val="114999"/>
              </a:lnSpc>
            </a:pPr>
            <a:r>
              <a:rPr lang="en" altLang="zh-CN" sz="1600" b="1">
                <a:solidFill>
                  <a:schemeClr val="bg1">
                    <a:lumMod val="50000"/>
                  </a:schemeClr>
                </a:solidFill>
                <a:latin typeface="DM Serif Display"/>
                <a:cs typeface="Calibri"/>
              </a:rPr>
              <a:t>1） EBITDA Margin</a:t>
            </a:r>
            <a:endParaRPr lang="en-US" altLang="zh-CN" sz="1600" b="1">
              <a:solidFill>
                <a:schemeClr val="bg1">
                  <a:lumMod val="50000"/>
                </a:schemeClr>
              </a:solidFill>
              <a:latin typeface="DM Serif Display"/>
            </a:endParaRPr>
          </a:p>
          <a:p>
            <a:pPr marL="0" indent="0" algn="l">
              <a:lnSpc>
                <a:spcPct val="114999"/>
              </a:lnSpc>
            </a:pPr>
            <a:r>
              <a:rPr lang="en" altLang="zh-CN" sz="1600" b="1">
                <a:solidFill>
                  <a:schemeClr val="bg1">
                    <a:lumMod val="50000"/>
                  </a:schemeClr>
                </a:solidFill>
                <a:latin typeface="DM Serif Display"/>
                <a:cs typeface="Calibri"/>
              </a:rPr>
              <a:t>2） Gross Profit Margin</a:t>
            </a:r>
            <a:endParaRPr lang="en-US" altLang="zh-CN" sz="1600" b="1">
              <a:solidFill>
                <a:schemeClr val="bg1">
                  <a:lumMod val="50000"/>
                </a:schemeClr>
              </a:solidFill>
              <a:latin typeface="DM Serif Display"/>
            </a:endParaRPr>
          </a:p>
          <a:p>
            <a:pPr marL="0" indent="0" algn="l">
              <a:lnSpc>
                <a:spcPct val="114999"/>
              </a:lnSpc>
            </a:pPr>
            <a:r>
              <a:rPr lang="en" altLang="zh-CN" sz="1600" b="1">
                <a:solidFill>
                  <a:srgbClr val="FFC000"/>
                </a:solidFill>
                <a:latin typeface="DM Serif Display"/>
                <a:cs typeface="Calibri"/>
              </a:rPr>
              <a:t>3） E/P ratio (net income/market cap)* </a:t>
            </a:r>
            <a:r>
              <a:rPr lang="en" altLang="zh-CN" sz="1200" b="1">
                <a:solidFill>
                  <a:srgbClr val="FF0000"/>
                </a:solidFill>
                <a:latin typeface="DM Serif Display"/>
                <a:cs typeface="Calibri"/>
              </a:rPr>
              <a:t>(added a positive constant)</a:t>
            </a:r>
            <a:endParaRPr lang="en-US" altLang="zh-CN" sz="1200" b="1">
              <a:solidFill>
                <a:srgbClr val="FF0000"/>
              </a:solidFill>
              <a:latin typeface="DM Serif Display"/>
            </a:endParaRPr>
          </a:p>
          <a:p>
            <a:pPr marL="0" indent="0" algn="l">
              <a:lnSpc>
                <a:spcPct val="114999"/>
              </a:lnSpc>
            </a:pPr>
            <a:r>
              <a:rPr lang="en" altLang="zh-CN" sz="1600" b="1">
                <a:solidFill>
                  <a:schemeClr val="bg1">
                    <a:lumMod val="50000"/>
                  </a:schemeClr>
                </a:solidFill>
                <a:latin typeface="DM Serif Display"/>
                <a:cs typeface="Calibri"/>
              </a:rPr>
              <a:t>4） ROIC (</a:t>
            </a:r>
            <a:r>
              <a:rPr lang="en" altLang="zh-CN" sz="1600" b="1">
                <a:solidFill>
                  <a:schemeClr val="bg1">
                    <a:lumMod val="50000"/>
                  </a:schemeClr>
                </a:solidFill>
                <a:latin typeface="DM Serif Display"/>
              </a:rPr>
              <a:t>Return on Invested Capital)</a:t>
            </a:r>
          </a:p>
          <a:p>
            <a:pPr marL="0" indent="0" algn="l">
              <a:lnSpc>
                <a:spcPct val="114999"/>
              </a:lnSpc>
            </a:pPr>
            <a:r>
              <a:rPr lang="en" altLang="zh-CN" sz="1600" b="1">
                <a:solidFill>
                  <a:schemeClr val="bg1">
                    <a:lumMod val="50000"/>
                  </a:schemeClr>
                </a:solidFill>
                <a:latin typeface="DM Serif Display"/>
              </a:rPr>
              <a:t>5） ROA (Return on Assets)</a:t>
            </a:r>
            <a:endParaRPr lang="en-US" altLang="zh-CN" sz="1600" b="1">
              <a:solidFill>
                <a:schemeClr val="bg1">
                  <a:lumMod val="50000"/>
                </a:schemeClr>
              </a:solidFill>
              <a:latin typeface="DM Serif Display"/>
            </a:endParaRPr>
          </a:p>
          <a:p>
            <a:pPr marL="0" indent="0" algn="l">
              <a:lnSpc>
                <a:spcPct val="114999"/>
              </a:lnSpc>
            </a:pPr>
            <a:r>
              <a:rPr lang="en" altLang="zh-CN" sz="1600" b="1">
                <a:solidFill>
                  <a:schemeClr val="bg1">
                    <a:lumMod val="50000"/>
                  </a:schemeClr>
                </a:solidFill>
                <a:latin typeface="DM Serif Display"/>
              </a:rPr>
              <a:t>6） ROE(return on equity</a:t>
            </a:r>
            <a:r>
              <a:rPr lang="zh-CN" altLang="en" sz="1600" b="1">
                <a:solidFill>
                  <a:schemeClr val="bg1">
                    <a:lumMod val="50000"/>
                  </a:schemeClr>
                </a:solidFill>
                <a:latin typeface="DM Serif Display"/>
              </a:rPr>
              <a:t>）</a:t>
            </a:r>
            <a:endParaRPr lang="en-US" altLang="zh-CN" sz="1600" b="1">
              <a:solidFill>
                <a:schemeClr val="bg1">
                  <a:lumMod val="50000"/>
                </a:schemeClr>
              </a:solidFill>
              <a:latin typeface="DM Serif Display"/>
            </a:endParaRPr>
          </a:p>
          <a:p>
            <a:pPr marL="0" indent="0" algn="l">
              <a:lnSpc>
                <a:spcPct val="114999"/>
              </a:lnSpc>
            </a:pPr>
            <a:r>
              <a:rPr lang="en" altLang="zh-CN" sz="1600" b="1">
                <a:solidFill>
                  <a:srgbClr val="FFC000"/>
                </a:solidFill>
                <a:latin typeface="DM Serif Display"/>
              </a:rPr>
              <a:t>7） ROCE(Return on capital employed)* </a:t>
            </a:r>
            <a:r>
              <a:rPr lang="en" altLang="zh-CN" sz="1200" b="1">
                <a:solidFill>
                  <a:srgbClr val="FF0000"/>
                </a:solidFill>
                <a:latin typeface="DM Serif Display"/>
                <a:cs typeface="Calibri"/>
              </a:rPr>
              <a:t>(added a positive constant)</a:t>
            </a:r>
            <a:endParaRPr lang="en" altLang="zh-CN" sz="1600" b="1">
              <a:solidFill>
                <a:srgbClr val="FFC000"/>
              </a:solidFill>
              <a:latin typeface="DM Serif Display"/>
            </a:endParaRPr>
          </a:p>
          <a:p>
            <a:pPr marL="0" indent="0" algn="l">
              <a:lnSpc>
                <a:spcPct val="114999"/>
              </a:lnSpc>
            </a:pPr>
            <a:r>
              <a:rPr lang="en" sz="1600" b="1">
                <a:solidFill>
                  <a:srgbClr val="FFC000"/>
                </a:solidFill>
                <a:latin typeface="DM Serif Display"/>
              </a:rPr>
              <a:t>8)    Enterprise Value / Sales </a:t>
            </a:r>
          </a:p>
          <a:p>
            <a:pPr marL="0" indent="0" algn="l">
              <a:lnSpc>
                <a:spcPct val="114999"/>
              </a:lnSpc>
            </a:pPr>
            <a:r>
              <a:rPr lang="en" sz="1600" b="1">
                <a:solidFill>
                  <a:schemeClr val="bg1"/>
                </a:solidFill>
                <a:latin typeface="DM Serif Display"/>
              </a:rPr>
              <a:t>9） Current ratio </a:t>
            </a:r>
            <a:endParaRPr lang="en-US" sz="1600" b="1">
              <a:solidFill>
                <a:schemeClr val="bg1"/>
              </a:solidFill>
              <a:latin typeface="DM Serif Display"/>
            </a:endParaRPr>
          </a:p>
          <a:p>
            <a:pPr marL="0" indent="0" algn="l">
              <a:lnSpc>
                <a:spcPct val="114999"/>
              </a:lnSpc>
            </a:pPr>
            <a:r>
              <a:rPr lang="en" sz="1600" b="1">
                <a:solidFill>
                  <a:schemeClr val="bg1"/>
                </a:solidFill>
                <a:latin typeface="DM Serif Display"/>
              </a:rPr>
              <a:t>10） Debt to Equity</a:t>
            </a:r>
            <a:endParaRPr lang="en-US" sz="1600" b="1">
              <a:solidFill>
                <a:schemeClr val="bg1"/>
              </a:solidFill>
              <a:latin typeface="DM Serif Display"/>
            </a:endParaRPr>
          </a:p>
          <a:p>
            <a:pPr marL="0" indent="0" algn="l">
              <a:lnSpc>
                <a:spcPct val="114999"/>
              </a:lnSpc>
            </a:pPr>
            <a:r>
              <a:rPr lang="en" sz="1600" b="1">
                <a:solidFill>
                  <a:schemeClr val="bg1"/>
                </a:solidFill>
                <a:latin typeface="DM Serif Display"/>
              </a:rPr>
              <a:t>11） Debt to Asset</a:t>
            </a:r>
          </a:p>
          <a:p>
            <a:pPr marL="0" indent="0" algn="l">
              <a:lnSpc>
                <a:spcPct val="114999"/>
              </a:lnSpc>
            </a:pPr>
            <a:r>
              <a:rPr lang="en" sz="1600" b="1">
                <a:solidFill>
                  <a:schemeClr val="bg1"/>
                </a:solidFill>
                <a:latin typeface="DM Serif Display"/>
              </a:rPr>
              <a:t>12）Cash to debt</a:t>
            </a:r>
          </a:p>
          <a:p>
            <a:pPr marL="0" indent="0" algn="l">
              <a:lnSpc>
                <a:spcPct val="114999"/>
              </a:lnSpc>
            </a:pPr>
            <a:r>
              <a:rPr lang="en" sz="1600" b="1">
                <a:solidFill>
                  <a:schemeClr val="bg1"/>
                </a:solidFill>
                <a:latin typeface="DM Serif Display"/>
              </a:rPr>
              <a:t>13） Volatility 360d </a:t>
            </a:r>
          </a:p>
          <a:p>
            <a:pPr marL="0" indent="0" algn="l">
              <a:lnSpc>
                <a:spcPct val="114999"/>
              </a:lnSpc>
            </a:pPr>
            <a:r>
              <a:rPr lang="en" sz="1600" b="1">
                <a:solidFill>
                  <a:srgbClr val="FFC000"/>
                </a:solidFill>
                <a:latin typeface="DM Serif Display"/>
              </a:rPr>
              <a:t>14） Sales Growth</a:t>
            </a:r>
          </a:p>
          <a:p>
            <a:pPr marL="0" indent="0" algn="l">
              <a:lnSpc>
                <a:spcPct val="114999"/>
              </a:lnSpc>
            </a:pPr>
            <a:r>
              <a:rPr lang="en" sz="1600" b="1">
                <a:solidFill>
                  <a:schemeClr val="bg1">
                    <a:lumMod val="50000"/>
                  </a:schemeClr>
                </a:solidFill>
                <a:latin typeface="DM Serif Display"/>
              </a:rPr>
              <a:t>15） WACC </a:t>
            </a:r>
          </a:p>
          <a:p>
            <a:pPr marL="0" indent="0" algn="l">
              <a:lnSpc>
                <a:spcPct val="114999"/>
              </a:lnSpc>
            </a:pPr>
            <a:r>
              <a:rPr lang="en" sz="1600" b="1">
                <a:solidFill>
                  <a:schemeClr val="bg1"/>
                </a:solidFill>
                <a:latin typeface="DM Serif Display"/>
              </a:rPr>
              <a:t>16） Market Capitalization</a:t>
            </a:r>
          </a:p>
          <a:p>
            <a:pPr marL="0" indent="0" algn="l">
              <a:lnSpc>
                <a:spcPct val="114999"/>
              </a:lnSpc>
            </a:pPr>
            <a:endParaRPr lang="en" altLang="zh-CN" sz="1600">
              <a:solidFill>
                <a:schemeClr val="bg1"/>
              </a:solidFill>
              <a:latin typeface="Arial Nova"/>
            </a:endParaRPr>
          </a:p>
        </p:txBody>
      </p:sp>
      <p:pic>
        <p:nvPicPr>
          <p:cNvPr id="6" name="图片 6" descr="徽标&#10;&#10;已自动生成说明">
            <a:extLst>
              <a:ext uri="{FF2B5EF4-FFF2-40B4-BE49-F238E27FC236}">
                <a16:creationId xmlns:a16="http://schemas.microsoft.com/office/drawing/2014/main" id="{A2E20681-5D18-84FF-3961-C69AB1224833}"/>
              </a:ext>
            </a:extLst>
          </p:cNvPr>
          <p:cNvPicPr>
            <a:picLocks noChangeAspect="1"/>
          </p:cNvPicPr>
          <p:nvPr/>
        </p:nvPicPr>
        <p:blipFill>
          <a:blip r:embed="rId4"/>
          <a:stretch>
            <a:fillRect/>
          </a:stretch>
        </p:blipFill>
        <p:spPr>
          <a:xfrm>
            <a:off x="-3089" y="2317"/>
            <a:ext cx="2763280" cy="1377778"/>
          </a:xfrm>
          <a:prstGeom prst="rect">
            <a:avLst/>
          </a:prstGeom>
        </p:spPr>
      </p:pic>
      <p:sp>
        <p:nvSpPr>
          <p:cNvPr id="10" name="Google Shape;213;p35">
            <a:extLst>
              <a:ext uri="{FF2B5EF4-FFF2-40B4-BE49-F238E27FC236}">
                <a16:creationId xmlns:a16="http://schemas.microsoft.com/office/drawing/2014/main" id="{65B3DF31-D549-F9A9-CF79-B170EF0008C4}"/>
              </a:ext>
            </a:extLst>
          </p:cNvPr>
          <p:cNvSpPr txBox="1">
            <a:spLocks/>
          </p:cNvSpPr>
          <p:nvPr/>
        </p:nvSpPr>
        <p:spPr>
          <a:xfrm>
            <a:off x="5371290" y="2571750"/>
            <a:ext cx="2877300" cy="29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endParaRPr lang="en"/>
          </a:p>
        </p:txBody>
      </p:sp>
      <p:pic>
        <p:nvPicPr>
          <p:cNvPr id="2" name="Picture 3" descr="Logo&#10;&#10;Description automatically generated">
            <a:extLst>
              <a:ext uri="{FF2B5EF4-FFF2-40B4-BE49-F238E27FC236}">
                <a16:creationId xmlns:a16="http://schemas.microsoft.com/office/drawing/2014/main" id="{8FD99F5A-B8BB-1CCD-B255-EE964EAA7F20}"/>
              </a:ext>
            </a:extLst>
          </p:cNvPr>
          <p:cNvPicPr>
            <a:picLocks noChangeAspect="1"/>
          </p:cNvPicPr>
          <p:nvPr/>
        </p:nvPicPr>
        <p:blipFill>
          <a:blip r:embed="rId5"/>
          <a:stretch>
            <a:fillRect/>
          </a:stretch>
        </p:blipFill>
        <p:spPr>
          <a:xfrm>
            <a:off x="361188" y="2314545"/>
            <a:ext cx="2039112" cy="2039112"/>
          </a:xfrm>
          <a:prstGeom prst="rect">
            <a:avLst/>
          </a:prstGeom>
        </p:spPr>
      </p:pic>
    </p:spTree>
    <p:extLst>
      <p:ext uri="{BB962C8B-B14F-4D97-AF65-F5344CB8AC3E}">
        <p14:creationId xmlns:p14="http://schemas.microsoft.com/office/powerpoint/2010/main" val="111854512"/>
      </p:ext>
    </p:extLst>
  </p:cSld>
  <p:clrMapOvr>
    <a:masterClrMapping/>
  </p:clrMapOvr>
</p:sld>
</file>

<file path=ppt/theme/theme1.xml><?xml version="1.0" encoding="utf-8"?>
<a:theme xmlns:a="http://schemas.openxmlformats.org/drawingml/2006/main" name="Invesment Business Plan by Slidego">
  <a:themeElements>
    <a:clrScheme name="Simple Light">
      <a:dk1>
        <a:srgbClr val="434343"/>
      </a:dk1>
      <a:lt1>
        <a:srgbClr val="F3F3F3"/>
      </a:lt1>
      <a:dk2>
        <a:srgbClr val="3D4658"/>
      </a:dk2>
      <a:lt2>
        <a:srgbClr val="EEEEEE"/>
      </a:lt2>
      <a:accent1>
        <a:srgbClr val="434343"/>
      </a:accent1>
      <a:accent2>
        <a:srgbClr val="434343"/>
      </a:accent2>
      <a:accent3>
        <a:srgbClr val="434343"/>
      </a:accent3>
      <a:accent4>
        <a:srgbClr val="434343"/>
      </a:accent4>
      <a:accent5>
        <a:srgbClr val="434343"/>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56760F79F407A4892E1F2F2FA1CCD78" ma:contentTypeVersion="8" ma:contentTypeDescription="Create a new document." ma:contentTypeScope="" ma:versionID="a41fb591ff75da95486187de07a627b0">
  <xsd:schema xmlns:xsd="http://www.w3.org/2001/XMLSchema" xmlns:xs="http://www.w3.org/2001/XMLSchema" xmlns:p="http://schemas.microsoft.com/office/2006/metadata/properties" xmlns:ns2="2df701ca-797b-4201-9ad4-993ca51c4ad4" xmlns:ns3="b3755112-f3df-4efb-91e8-6d67d29e287a" targetNamespace="http://schemas.microsoft.com/office/2006/metadata/properties" ma:root="true" ma:fieldsID="b46a11ae9890b4bea028eb652c8b3338" ns2:_="" ns3:_="">
    <xsd:import namespace="2df701ca-797b-4201-9ad4-993ca51c4ad4"/>
    <xsd:import namespace="b3755112-f3df-4efb-91e8-6d67d29e287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f701ca-797b-4201-9ad4-993ca51c4a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755112-f3df-4efb-91e8-6d67d29e287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78f68f5-7d27-4259-81dc-81b68bb381ec}" ma:internalName="TaxCatchAll" ma:showField="CatchAllData" ma:web="b3755112-f3df-4efb-91e8-6d67d29e287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3755112-f3df-4efb-91e8-6d67d29e287a" xsi:nil="true"/>
    <lcf76f155ced4ddcb4097134ff3c332f xmlns="2df701ca-797b-4201-9ad4-993ca51c4ad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125146B-0873-44AC-865D-363BB685E7DA}">
  <ds:schemaRefs>
    <ds:schemaRef ds:uri="http://schemas.microsoft.com/sharepoint/v3/contenttype/forms"/>
  </ds:schemaRefs>
</ds:datastoreItem>
</file>

<file path=customXml/itemProps2.xml><?xml version="1.0" encoding="utf-8"?>
<ds:datastoreItem xmlns:ds="http://schemas.openxmlformats.org/officeDocument/2006/customXml" ds:itemID="{54A3FAF1-DBA0-45C3-A7D1-D524DAA6F018}">
  <ds:schemaRefs>
    <ds:schemaRef ds:uri="2df701ca-797b-4201-9ad4-993ca51c4ad4"/>
    <ds:schemaRef ds:uri="b3755112-f3df-4efb-91e8-6d67d29e28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4BC99B-D188-4EA4-A400-5CBC5B7F6CDA}">
  <ds:schemaRefs>
    <ds:schemaRef ds:uri="2df701ca-797b-4201-9ad4-993ca51c4ad4"/>
    <ds:schemaRef ds:uri="b3755112-f3df-4efb-91e8-6d67d29e287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5061</Words>
  <Application>Microsoft Macintosh PowerPoint</Application>
  <PresentationFormat>On-screen Show (16:9)</PresentationFormat>
  <Paragraphs>510</Paragraphs>
  <Slides>46</Slides>
  <Notes>42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Calibri</vt:lpstr>
      <vt:lpstr>Fira Sans Extra Condensed Medium</vt:lpstr>
      <vt:lpstr>Arial</vt:lpstr>
      <vt:lpstr>Wingdings</vt:lpstr>
      <vt:lpstr>Courier New</vt:lpstr>
      <vt:lpstr>Roboto</vt:lpstr>
      <vt:lpstr>Open Sans</vt:lpstr>
      <vt:lpstr>DM Serif Display</vt:lpstr>
      <vt:lpstr>Arial Nova</vt:lpstr>
      <vt:lpstr>Open Sans Light</vt:lpstr>
      <vt:lpstr>Invesment Business Plan by Slidego</vt:lpstr>
      <vt:lpstr>MQF Capital Management QF603 Quantitative  Analysis of Financial Markets</vt:lpstr>
      <vt:lpstr>Stage 1:  Arima Models  Mike &amp; Ming Ze</vt:lpstr>
      <vt:lpstr>PowerPoint Presentation</vt:lpstr>
      <vt:lpstr>Phase 1: OLS Models Xiwen &amp; Stephen</vt:lpstr>
      <vt:lpstr>PowerPoint Presentation</vt:lpstr>
      <vt:lpstr>PowerPoint Presentation</vt:lpstr>
      <vt:lpstr>PowerPoint Presentation</vt:lpstr>
      <vt:lpstr>OLS model Data Partitioning </vt:lpstr>
      <vt:lpstr>PowerPoint Presentation</vt:lpstr>
      <vt:lpstr>PowerPoint Presentation</vt:lpstr>
      <vt:lpstr>PowerPoint Presentation</vt:lpstr>
      <vt:lpstr>PowerPoint Presentation</vt:lpstr>
      <vt:lpstr>Online</vt:lpstr>
      <vt:lpstr>Online</vt:lpstr>
      <vt:lpstr>Phase 1: Arima Models Mike &amp; Mingze</vt:lpstr>
      <vt:lpstr>ARIMA Model Data Partitioning </vt:lpstr>
      <vt:lpstr>ARIMA Data Preprocessing</vt:lpstr>
      <vt:lpstr>Arima Model Formulating</vt:lpstr>
      <vt:lpstr>Potential ARIMA Models</vt:lpstr>
      <vt:lpstr>Results for ARIMA Models</vt:lpstr>
      <vt:lpstr>PowerPoint Presentation</vt:lpstr>
      <vt:lpstr>ARIMA-X Procedure</vt:lpstr>
      <vt:lpstr>ARIMA-X order - ACF &amp; PACF</vt:lpstr>
      <vt:lpstr>ARIMA-X Fitting </vt:lpstr>
      <vt:lpstr>PowerPoint Presentation</vt:lpstr>
      <vt:lpstr>Phase 1: Trading Rules &amp; P&amp;L Tabulation</vt:lpstr>
      <vt:lpstr>Building of Trading Positions and P&amp;L Based on Fitted Values</vt:lpstr>
      <vt:lpstr>Building of Trading Positions and P&amp;L Based on OLS-predicted Annual Returns</vt:lpstr>
      <vt:lpstr>Building of Trading Positions and P&amp;L Based on Arima-predicted Annual Returns</vt:lpstr>
      <vt:lpstr>Building of Trading Positions and P&amp;L Based on Arima-predicted Annual Returns</vt:lpstr>
      <vt:lpstr>Phase 1: Results: Did our Overall Portfolio Sharpe Ratio Improve w the Addition of Quantitative Trading Strategies?</vt:lpstr>
      <vt:lpstr>Sharpe Ratio Comparison Across the 4 Models &amp; Equal Weight Portfolio  </vt:lpstr>
      <vt:lpstr>Breaking Down the Sharpe Ratio: High CAGR (IRR) or lower Historical Volatility from Quant Models</vt:lpstr>
      <vt:lpstr>Phase 2: 1-year Forward Predicted Netflix Stock Price Comparison Across our Models (30th sep 2022)</vt:lpstr>
      <vt:lpstr>Fundamental Model Parameters and Construction </vt:lpstr>
      <vt:lpstr>Finally, One-year Forward Netflix Stock Price Comparison for Fundamental vs Arima  vs OLS vs Market Consensus</vt:lpstr>
      <vt:lpstr>PowerPoint Presentation</vt:lpstr>
      <vt:lpstr>Appendix</vt:lpstr>
      <vt:lpstr>ARIMA order (seasonal) - ACF &amp; PACF</vt:lpstr>
      <vt:lpstr>ARIMA order (seasadj) - ACF &amp; PACF</vt:lpstr>
      <vt:lpstr>Table generated in Python for OLS strategy P&amp;L tabulation</vt:lpstr>
      <vt:lpstr>Table generated in Python for Arima strategy P&amp;L tabulation</vt:lpstr>
      <vt:lpstr>Table generated in Python for Arima-x strategy P&amp;L tabulation</vt:lpstr>
      <vt:lpstr>Combined Portfolio (OLS + Arima + Arima-X + Fundamental Model) P&amp;L Table </vt:lpstr>
      <vt:lpstr>Visualization of Volatility of Cumulative Returns of all 4 Strategies </vt:lpstr>
      <vt:lpstr>OLS Questions 1. Reasons for chosen Factors  Cedric   2. Why Model 1 has t-stat more than 5 but no Standard Error Clustering Stephen (Model 1 Uses T stat higher than 5 that we need to perform standard error clustering. Only 1 Factor is higher than 5 in model 1, whereas there are 2 in Model 3)  3. What needs to be done if we fail White Test Stephen (White's heteroscedasticity-corrected standard errors)  4. Do we apply constants across all data sets Xiwen (Yes for that particular data element for consistency)  5. Can you explain more on robustness check permutations Xiwen  6. Is there Multicollinearity among your factors Stephen we use VIF to diagnose. VIF &gt; 4 or tolerance &lt; 0.25 may indicate, VIF &gt; 10 or tolerance &lt; 0.1 definitely has MC.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MQ</dc:title>
  <cp:lastModifiedBy>Hung Dao</cp:lastModifiedBy>
  <cp:revision>2</cp:revision>
  <dcterms:modified xsi:type="dcterms:W3CDTF">2022-10-30T06:41:36Z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0x010100156760F79F407A4892E1F2F2FA1CCD78</vt:lpwstr>
  </property>
  <property fmtid="{D5CDD505-2E9C-101B-9397-08002B2CF9AE}" pid="3" name="MediaServiceImageTags">
    <vt:lpwstr/>
  </property>
</Properties>
</file>